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8288000" cy="10287000"/>
  <p:notesSz cx="6858000" cy="9144000"/>
  <p:embeddedFontLst>
    <p:embeddedFont>
      <p:font typeface="Assistant Regular" panose="020B0604020202020204" charset="-79"/>
      <p:regular r:id="rId32"/>
    </p:embeddedFont>
    <p:embeddedFont>
      <p:font typeface="Assistant Regular Bold" panose="020B0604020202020204" charset="-79"/>
      <p:regular r:id="rId33"/>
    </p:embeddedFont>
    <p:embeddedFont>
      <p:font typeface="Corbel" panose="020B0503020204020204" pitchFamily="34" charset="0"/>
      <p:regular r:id="rId34"/>
      <p:bold r:id="rId35"/>
      <p:italic r:id="rId36"/>
      <p:boldItalic r:id="rId37"/>
    </p:embeddedFont>
    <p:embeddedFont>
      <p:font typeface="Inter" panose="020B0604020202020204" charset="0"/>
      <p:regular r:id="rId38"/>
    </p:embeddedFont>
    <p:embeddedFont>
      <p:font typeface="Inter Bold" panose="020B0604020202020204" charset="0"/>
      <p:regular r:id="rId3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8C3854-8718-4FB7-B69B-2BBC16B1D484}" type="datetimeFigureOut">
              <a:rPr lang="en-IN" smtClean="0"/>
              <a:t>07-04-2025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D5A8FD-77D9-464D-9024-0EC1D1348DF9}" type="slidenum">
              <a:rPr lang="en-IN" smtClean="0"/>
              <a:t>‹#›</a:t>
            </a:fld>
            <a:endParaRPr lang="en-IN"/>
          </a:p>
        </p:txBody>
      </p:sp>
    </p:spTree>
    <p:extLst>
      <p:ext uri="{BB962C8B-B14F-4D97-AF65-F5344CB8AC3E}">
        <p14:creationId xmlns:p14="http://schemas.microsoft.com/office/powerpoint/2010/main" val="935655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D5A8FD-77D9-464D-9024-0EC1D1348DF9}" type="slidenum">
              <a:rPr lang="en-IN" smtClean="0"/>
              <a:t>29</a:t>
            </a:fld>
            <a:endParaRPr lang="en-IN"/>
          </a:p>
        </p:txBody>
      </p:sp>
    </p:spTree>
    <p:extLst>
      <p:ext uri="{BB962C8B-B14F-4D97-AF65-F5344CB8AC3E}">
        <p14:creationId xmlns:p14="http://schemas.microsoft.com/office/powerpoint/2010/main" val="475596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314700" y="6696042"/>
            <a:ext cx="13716000" cy="2462235"/>
          </a:xfrm>
        </p:spPr>
        <p:txBody>
          <a:bodyPr wrap="none" anchor="t">
            <a:normAutofit/>
          </a:bodyPr>
          <a:lstStyle>
            <a:lvl1pPr algn="r">
              <a:defRPr sz="14400" b="0" spc="-45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3314699" y="5541563"/>
            <a:ext cx="13716000" cy="1131038"/>
          </a:xfrm>
        </p:spPr>
        <p:txBody>
          <a:bodyPr anchor="b">
            <a:normAutofit/>
          </a:bodyPr>
          <a:lstStyle>
            <a:lvl1pPr marL="0" indent="0" algn="r">
              <a:buNone/>
              <a:defRPr sz="48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4/7/2025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13176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2" y="6550740"/>
            <a:ext cx="15773400" cy="1229033"/>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259682" y="1481138"/>
            <a:ext cx="15773400" cy="5069603"/>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2" y="7779774"/>
            <a:ext cx="15771018" cy="1023708"/>
          </a:xfrm>
        </p:spPr>
        <p:txBody>
          <a:bodyPr/>
          <a:lstStyle>
            <a:lvl1pPr marL="0" indent="0">
              <a:buNone/>
              <a:defRPr sz="24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09635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5301516"/>
          </a:xfrm>
        </p:spPr>
        <p:txBody>
          <a:bodyPr anchor="ctr"/>
          <a:lstStyle>
            <a:lvl1pP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1259682" y="6734099"/>
            <a:ext cx="15771018" cy="2252739"/>
          </a:xfrm>
        </p:spPr>
        <p:txBody>
          <a:bodyPr anchor="ct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041792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69318" y="547687"/>
            <a:ext cx="13954128" cy="4489356"/>
          </a:xfrm>
        </p:spPr>
        <p:txBody>
          <a:bodyPr anchor="ctr"/>
          <a:lstStyle>
            <a:lvl1pPr>
              <a:defRPr sz="6600"/>
            </a:lvl1pPr>
          </a:lstStyle>
          <a:p>
            <a:r>
              <a:rPr lang="en-US"/>
              <a:t>Click to edit Master title style</a:t>
            </a:r>
            <a:endParaRPr lang="en-US" dirty="0"/>
          </a:p>
        </p:txBody>
      </p:sp>
      <p:sp>
        <p:nvSpPr>
          <p:cNvPr id="12" name="Text Placeholder 3"/>
          <p:cNvSpPr>
            <a:spLocks noGrp="1"/>
          </p:cNvSpPr>
          <p:nvPr>
            <p:ph type="body" sz="half" idx="13"/>
          </p:nvPr>
        </p:nvSpPr>
        <p:spPr>
          <a:xfrm>
            <a:off x="2580967" y="5048336"/>
            <a:ext cx="13128449" cy="823452"/>
          </a:xfrm>
        </p:spPr>
        <p:txBody>
          <a:bodyPr anchor="t">
            <a:normAutofit/>
          </a:bodyPr>
          <a:lstStyle>
            <a:lvl1pPr marL="0" indent="0">
              <a:buNone/>
              <a:defRPr sz="21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4" name="Text Placeholder 3"/>
          <p:cNvSpPr>
            <a:spLocks noGrp="1"/>
          </p:cNvSpPr>
          <p:nvPr>
            <p:ph type="body" sz="half" idx="2"/>
          </p:nvPr>
        </p:nvSpPr>
        <p:spPr>
          <a:xfrm>
            <a:off x="1257300" y="6752594"/>
            <a:ext cx="15768636" cy="2234244"/>
          </a:xfrm>
        </p:spPr>
        <p:txBody>
          <a:bodyPr anchor="ctr">
            <a:normAutofit/>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TextBox 8"/>
          <p:cNvSpPr txBox="1"/>
          <p:nvPr/>
        </p:nvSpPr>
        <p:spPr>
          <a:xfrm>
            <a:off x="1666566" y="1180236"/>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2000" dirty="0">
                <a:solidFill>
                  <a:schemeClr val="tx1"/>
                </a:solidFill>
                <a:effectLst/>
              </a:rPr>
              <a:t>“</a:t>
            </a:r>
          </a:p>
        </p:txBody>
      </p:sp>
      <p:sp>
        <p:nvSpPr>
          <p:cNvPr id="10" name="TextBox 9"/>
          <p:cNvSpPr txBox="1"/>
          <p:nvPr/>
        </p:nvSpPr>
        <p:spPr>
          <a:xfrm>
            <a:off x="15656718" y="4114800"/>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p>
        </p:txBody>
      </p:sp>
    </p:spTree>
    <p:extLst>
      <p:ext uri="{BB962C8B-B14F-4D97-AF65-F5344CB8AC3E}">
        <p14:creationId xmlns:p14="http://schemas.microsoft.com/office/powerpoint/2010/main" val="9615235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59682" y="3490451"/>
            <a:ext cx="15773400" cy="3767753"/>
          </a:xfrm>
        </p:spPr>
        <p:txBody>
          <a:bodyPr anchor="b">
            <a:normAutofit/>
          </a:bodyPr>
          <a:lstStyle>
            <a:lvl1pPr>
              <a:defRPr sz="8100"/>
            </a:lvl1pPr>
          </a:lstStyle>
          <a:p>
            <a:r>
              <a:rPr lang="en-US"/>
              <a:t>Click to edit Master title style</a:t>
            </a:r>
            <a:endParaRPr lang="en-US" dirty="0"/>
          </a:p>
        </p:txBody>
      </p:sp>
      <p:sp>
        <p:nvSpPr>
          <p:cNvPr id="4" name="Text Placeholder 3"/>
          <p:cNvSpPr>
            <a:spLocks noGrp="1"/>
          </p:cNvSpPr>
          <p:nvPr>
            <p:ph type="body" sz="half" idx="2"/>
          </p:nvPr>
        </p:nvSpPr>
        <p:spPr>
          <a:xfrm>
            <a:off x="1259682" y="7275872"/>
            <a:ext cx="15771018" cy="1710966"/>
          </a:xfrm>
        </p:spPr>
        <p:txBody>
          <a:bodyPr anchor="t"/>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037903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257300" y="547688"/>
            <a:ext cx="15773400" cy="1988345"/>
          </a:xfrm>
        </p:spPr>
        <p:txBody>
          <a:bodyPr/>
          <a:lstStyle/>
          <a:p>
            <a:r>
              <a:rPr lang="en-US"/>
              <a:t>Click to edit Master title style</a:t>
            </a:r>
            <a:endParaRPr lang="en-US" dirty="0"/>
          </a:p>
        </p:txBody>
      </p:sp>
      <p:sp>
        <p:nvSpPr>
          <p:cNvPr id="7" name="Text Placeholder 2"/>
          <p:cNvSpPr>
            <a:spLocks noGrp="1"/>
          </p:cNvSpPr>
          <p:nvPr>
            <p:ph type="body" idx="1"/>
          </p:nvPr>
        </p:nvSpPr>
        <p:spPr>
          <a:xfrm>
            <a:off x="2005923" y="2828925"/>
            <a:ext cx="4420299" cy="864393"/>
          </a:xfrm>
        </p:spPr>
        <p:txBody>
          <a:bodyPr anchor="b">
            <a:noAutofit/>
          </a:bodyPr>
          <a:lstStyle>
            <a:lvl1pPr marL="0" indent="0">
              <a:buNone/>
              <a:defRPr sz="36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8" name="Text Placeholder 3"/>
          <p:cNvSpPr>
            <a:spLocks noGrp="1"/>
          </p:cNvSpPr>
          <p:nvPr>
            <p:ph type="body" sz="half" idx="15"/>
          </p:nvPr>
        </p:nvSpPr>
        <p:spPr>
          <a:xfrm>
            <a:off x="2035197" y="3857625"/>
            <a:ext cx="4391025"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9" name="Text Placeholder 4"/>
          <p:cNvSpPr>
            <a:spLocks noGrp="1"/>
          </p:cNvSpPr>
          <p:nvPr>
            <p:ph type="body" sz="quarter" idx="3"/>
          </p:nvPr>
        </p:nvSpPr>
        <p:spPr>
          <a:xfrm>
            <a:off x="6881992" y="2828925"/>
            <a:ext cx="4404362" cy="864393"/>
          </a:xfrm>
        </p:spPr>
        <p:txBody>
          <a:bodyPr vert="horz" lIns="91440" tIns="45720" rIns="91440" bIns="45720" rtlCol="0" anchor="b">
            <a:noAutofit/>
          </a:bodyPr>
          <a:lstStyle>
            <a:lvl1pPr>
              <a:buNone/>
              <a:defRPr lang="en-US" sz="36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6866162" y="3857625"/>
            <a:ext cx="4420191"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1" name="Text Placeholder 4"/>
          <p:cNvSpPr>
            <a:spLocks noGrp="1"/>
          </p:cNvSpPr>
          <p:nvPr>
            <p:ph type="body" sz="quarter" idx="13"/>
          </p:nvPr>
        </p:nvSpPr>
        <p:spPr>
          <a:xfrm>
            <a:off x="11743553" y="2828925"/>
            <a:ext cx="4398170" cy="864393"/>
          </a:xfrm>
        </p:spPr>
        <p:txBody>
          <a:bodyPr vert="horz" lIns="91440" tIns="45720" rIns="91440" bIns="45720" rtlCol="0" anchor="b">
            <a:noAutofit/>
          </a:bodyPr>
          <a:lstStyle>
            <a:lvl1pPr>
              <a:buNone/>
              <a:defRPr lang="en-US" sz="36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11743553" y="3857625"/>
            <a:ext cx="4398170"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pPr/>
              <a:t>4/7/2025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761081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257300" y="547688"/>
            <a:ext cx="15773400" cy="1988345"/>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998128" y="6446255"/>
            <a:ext cx="4410075" cy="864393"/>
          </a:xfrm>
        </p:spPr>
        <p:txBody>
          <a:bodyPr anchor="b">
            <a:noAutofit/>
          </a:bodyPr>
          <a:lstStyle>
            <a:lvl1pPr marL="0" indent="0">
              <a:buNone/>
              <a:defRPr sz="36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0" name="Picture Placeholder 2"/>
          <p:cNvSpPr>
            <a:spLocks noGrp="1" noChangeAspect="1"/>
          </p:cNvSpPr>
          <p:nvPr>
            <p:ph type="pic" idx="15"/>
          </p:nvPr>
        </p:nvSpPr>
        <p:spPr>
          <a:xfrm>
            <a:off x="1998128" y="3384531"/>
            <a:ext cx="4410075"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1" name="Text Placeholder 3"/>
          <p:cNvSpPr>
            <a:spLocks noGrp="1"/>
          </p:cNvSpPr>
          <p:nvPr>
            <p:ph type="body" sz="half" idx="18"/>
          </p:nvPr>
        </p:nvSpPr>
        <p:spPr>
          <a:xfrm>
            <a:off x="1998128" y="7310648"/>
            <a:ext cx="4410075"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22" name="Text Placeholder 4"/>
          <p:cNvSpPr>
            <a:spLocks noGrp="1"/>
          </p:cNvSpPr>
          <p:nvPr>
            <p:ph type="body" sz="quarter" idx="3"/>
          </p:nvPr>
        </p:nvSpPr>
        <p:spPr>
          <a:xfrm>
            <a:off x="6853496" y="6446255"/>
            <a:ext cx="4395788" cy="864393"/>
          </a:xfrm>
        </p:spPr>
        <p:txBody>
          <a:bodyPr anchor="b">
            <a:noAutofit/>
          </a:bodyPr>
          <a:lstStyle>
            <a:lvl1pPr marL="0" indent="0">
              <a:buNone/>
              <a:defRPr sz="36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3" name="Picture Placeholder 2"/>
          <p:cNvSpPr>
            <a:spLocks noGrp="1" noChangeAspect="1"/>
          </p:cNvSpPr>
          <p:nvPr>
            <p:ph type="pic" idx="21"/>
          </p:nvPr>
        </p:nvSpPr>
        <p:spPr>
          <a:xfrm>
            <a:off x="6853495" y="3384531"/>
            <a:ext cx="4395788"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4" name="Text Placeholder 3"/>
          <p:cNvSpPr>
            <a:spLocks noGrp="1"/>
          </p:cNvSpPr>
          <p:nvPr>
            <p:ph type="body" sz="half" idx="19"/>
          </p:nvPr>
        </p:nvSpPr>
        <p:spPr>
          <a:xfrm>
            <a:off x="6851466" y="7310647"/>
            <a:ext cx="4401609"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25" name="Text Placeholder 4"/>
          <p:cNvSpPr>
            <a:spLocks noGrp="1"/>
          </p:cNvSpPr>
          <p:nvPr>
            <p:ph type="body" sz="quarter" idx="13"/>
          </p:nvPr>
        </p:nvSpPr>
        <p:spPr>
          <a:xfrm>
            <a:off x="11706484" y="6446255"/>
            <a:ext cx="4398170" cy="864393"/>
          </a:xfrm>
        </p:spPr>
        <p:txBody>
          <a:bodyPr anchor="b">
            <a:noAutofit/>
          </a:bodyPr>
          <a:lstStyle>
            <a:lvl1pPr marL="0" indent="0">
              <a:buNone/>
              <a:defRPr sz="36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6" name="Picture Placeholder 2"/>
          <p:cNvSpPr>
            <a:spLocks noGrp="1" noChangeAspect="1"/>
          </p:cNvSpPr>
          <p:nvPr>
            <p:ph type="pic" idx="22"/>
          </p:nvPr>
        </p:nvSpPr>
        <p:spPr>
          <a:xfrm>
            <a:off x="11706482" y="3384531"/>
            <a:ext cx="4398170"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7" name="Text Placeholder 3"/>
          <p:cNvSpPr>
            <a:spLocks noGrp="1"/>
          </p:cNvSpPr>
          <p:nvPr>
            <p:ph type="body" sz="half" idx="20"/>
          </p:nvPr>
        </p:nvSpPr>
        <p:spPr>
          <a:xfrm>
            <a:off x="11706296" y="7310644"/>
            <a:ext cx="4403996"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pPr/>
              <a:t>4/7/2025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56056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348574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48637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00392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1281798" y="6696042"/>
            <a:ext cx="13716000" cy="2462235"/>
          </a:xfrm>
        </p:spPr>
        <p:txBody>
          <a:bodyPr wrap="none" anchor="t">
            <a:normAutofit/>
          </a:bodyPr>
          <a:lstStyle>
            <a:lvl1pPr algn="l">
              <a:defRPr sz="14400" b="0" spc="-45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1281798" y="5540512"/>
            <a:ext cx="13716000" cy="1131038"/>
          </a:xfrm>
        </p:spPr>
        <p:txBody>
          <a:bodyPr anchor="b">
            <a:normAutofit/>
          </a:bodyPr>
          <a:lstStyle>
            <a:lvl1pPr marL="0" indent="0" algn="l">
              <a:buNone/>
              <a:defRPr sz="48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65026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80000" y="2738438"/>
            <a:ext cx="7537824"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479760" y="2738438"/>
            <a:ext cx="755094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4/7/2025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91306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80000" y="2521745"/>
            <a:ext cx="7537824" cy="1235868"/>
          </a:xfrm>
        </p:spPr>
        <p:txBody>
          <a:bodyPr anchor="b"/>
          <a:lstStyle>
            <a:lvl1pPr marL="0" indent="0">
              <a:buNone/>
              <a:defRPr sz="36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680000" y="3757613"/>
            <a:ext cx="7537824"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479760" y="2521745"/>
            <a:ext cx="7553322" cy="1235868"/>
          </a:xfrm>
        </p:spPr>
        <p:txBody>
          <a:bodyPr vert="horz" lIns="91440" tIns="45720" rIns="91440" bIns="45720" rtlCol="0" anchor="b">
            <a:normAutofit/>
          </a:bodyPr>
          <a:lstStyle>
            <a:lvl1pPr>
              <a:buNone/>
              <a:defRPr lang="en-US" sz="36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9479760" y="3757613"/>
            <a:ext cx="755332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4/7/2025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07608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4/7/2025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73404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12415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80001" y="3086100"/>
            <a:ext cx="5478038" cy="5717382"/>
          </a:xfrm>
        </p:spPr>
        <p:txBody>
          <a:bodyPr/>
          <a:lstStyle>
            <a:lvl1pPr marL="0" indent="0">
              <a:buNone/>
              <a:defRPr sz="24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16553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680001" y="3086100"/>
            <a:ext cx="5478038" cy="5717382"/>
          </a:xfrm>
        </p:spPr>
        <p:txBody>
          <a:bodyPr/>
          <a:lstStyle>
            <a:lvl1pPr marL="0" indent="0">
              <a:buNone/>
              <a:defRPr sz="24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266121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80000" y="2738438"/>
            <a:ext cx="153507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1D8BD707-D9CF-40AE-B4C6-C98DA3205C09}" type="datetimeFigureOut">
              <a:rPr lang="en-US" smtClean="0"/>
              <a:pPr/>
              <a:t>4/7/2025</a:t>
            </a:fld>
            <a:endParaRPr lang="en-US"/>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6446412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1371600" rtl="0" eaLnBrk="1" latinLnBrk="0" hangingPunct="1">
        <a:lnSpc>
          <a:spcPct val="90000"/>
        </a:lnSpc>
        <a:spcBef>
          <a:spcPct val="0"/>
        </a:spcBef>
        <a:buNone/>
        <a:defRPr sz="81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racialprivacy.org/the-cyprus-real-estate-market/" TargetMode="External"/><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0" y="0"/>
            <a:ext cx="8839200" cy="10287000"/>
          </a:xfrm>
          <a:custGeom>
            <a:avLst/>
            <a:gdLst/>
            <a:ahLst/>
            <a:cxnLst/>
            <a:rect l="l" t="t" r="r" b="b"/>
            <a:pathLst>
              <a:path w="8839200" h="10287000">
                <a:moveTo>
                  <a:pt x="0" y="0"/>
                </a:moveTo>
                <a:lnTo>
                  <a:pt x="8839200" y="0"/>
                </a:lnTo>
                <a:lnTo>
                  <a:pt x="8839200" y="10287000"/>
                </a:lnTo>
                <a:lnTo>
                  <a:pt x="0" y="10287000"/>
                </a:lnTo>
                <a:lnTo>
                  <a:pt x="0" y="0"/>
                </a:lnTo>
                <a:close/>
              </a:path>
            </a:pathLst>
          </a:custGeom>
          <a:blipFill>
            <a:blip r:embed="rId2"/>
            <a:stretch>
              <a:fillRect l="-16546" r="-44254"/>
            </a:stretch>
          </a:blipFill>
        </p:spPr>
      </p:sp>
      <p:grpSp>
        <p:nvGrpSpPr>
          <p:cNvPr id="3" name="Group 3"/>
          <p:cNvGrpSpPr/>
          <p:nvPr/>
        </p:nvGrpSpPr>
        <p:grpSpPr>
          <a:xfrm>
            <a:off x="10058825" y="6373070"/>
            <a:ext cx="7511319" cy="2727765"/>
            <a:chOff x="0" y="0"/>
            <a:chExt cx="10015092" cy="3637020"/>
          </a:xfrm>
        </p:grpSpPr>
        <p:pic>
          <p:nvPicPr>
            <p:cNvPr id="4" name="Picture 4"/>
            <p:cNvPicPr>
              <a:picLocks noChangeAspect="1"/>
            </p:cNvPicPr>
            <p:nvPr/>
          </p:nvPicPr>
          <p:blipFill>
            <a:blip r:embed="rId3"/>
            <a:srcRect l="5879" r="5879"/>
            <a:stretch>
              <a:fillRect/>
            </a:stretch>
          </p:blipFill>
          <p:spPr>
            <a:xfrm>
              <a:off x="0" y="0"/>
              <a:ext cx="4817046" cy="3637020"/>
            </a:xfrm>
            <a:prstGeom prst="rect">
              <a:avLst/>
            </a:prstGeom>
          </p:spPr>
        </p:pic>
        <p:pic>
          <p:nvPicPr>
            <p:cNvPr id="5" name="Picture 5"/>
            <p:cNvPicPr>
              <a:picLocks noChangeAspect="1"/>
            </p:cNvPicPr>
            <p:nvPr/>
          </p:nvPicPr>
          <p:blipFill>
            <a:blip r:embed="rId4"/>
            <a:srcRect l="16843" t="5099" r="12298"/>
            <a:stretch>
              <a:fillRect/>
            </a:stretch>
          </p:blipFill>
          <p:spPr>
            <a:xfrm>
              <a:off x="5198046" y="0"/>
              <a:ext cx="4817046" cy="3637020"/>
            </a:xfrm>
            <a:prstGeom prst="rect">
              <a:avLst/>
            </a:prstGeom>
          </p:spPr>
        </p:pic>
      </p:grpSp>
      <p:grpSp>
        <p:nvGrpSpPr>
          <p:cNvPr id="6" name="Group 6"/>
          <p:cNvGrpSpPr/>
          <p:nvPr/>
        </p:nvGrpSpPr>
        <p:grpSpPr>
          <a:xfrm rot="-5400000">
            <a:off x="16880783" y="8892723"/>
            <a:ext cx="256486" cy="172453"/>
            <a:chOff x="0" y="0"/>
            <a:chExt cx="1930400" cy="1297940"/>
          </a:xfrm>
        </p:grpSpPr>
        <p:sp>
          <p:nvSpPr>
            <p:cNvPr id="7" name="Freeform 7"/>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2D3C5B"/>
            </a:solidFill>
          </p:spPr>
        </p:sp>
      </p:grpSp>
      <p:grpSp>
        <p:nvGrpSpPr>
          <p:cNvPr id="8" name="Group 8"/>
          <p:cNvGrpSpPr/>
          <p:nvPr/>
        </p:nvGrpSpPr>
        <p:grpSpPr>
          <a:xfrm>
            <a:off x="10058825" y="321229"/>
            <a:ext cx="8347947" cy="5766367"/>
            <a:chOff x="0" y="0"/>
            <a:chExt cx="11130597" cy="7688489"/>
          </a:xfrm>
        </p:grpSpPr>
        <p:sp>
          <p:nvSpPr>
            <p:cNvPr id="9" name="AutoShape 9"/>
            <p:cNvSpPr/>
            <p:nvPr/>
          </p:nvSpPr>
          <p:spPr>
            <a:xfrm>
              <a:off x="0" y="7409137"/>
              <a:ext cx="1833883" cy="52268"/>
            </a:xfrm>
            <a:prstGeom prst="rect">
              <a:avLst/>
            </a:prstGeom>
            <a:solidFill>
              <a:srgbClr val="2D3C5B"/>
            </a:solidFill>
          </p:spPr>
        </p:sp>
        <p:sp>
          <p:nvSpPr>
            <p:cNvPr id="10" name="TextBox 10"/>
            <p:cNvSpPr txBox="1"/>
            <p:nvPr/>
          </p:nvSpPr>
          <p:spPr>
            <a:xfrm>
              <a:off x="0" y="171450"/>
              <a:ext cx="11130597" cy="6337350"/>
            </a:xfrm>
            <a:prstGeom prst="rect">
              <a:avLst/>
            </a:prstGeom>
          </p:spPr>
          <p:txBody>
            <a:bodyPr lIns="0" tIns="0" rIns="0" bIns="0" rtlCol="0" anchor="t">
              <a:spAutoFit/>
            </a:bodyPr>
            <a:lstStyle/>
            <a:p>
              <a:pPr algn="l">
                <a:lnSpc>
                  <a:spcPts val="9176"/>
                </a:lnSpc>
              </a:pPr>
              <a:r>
                <a:rPr lang="en-US" sz="9176" b="1" dirty="0">
                  <a:solidFill>
                    <a:schemeClr val="tx2">
                      <a:lumMod val="50000"/>
                    </a:schemeClr>
                  </a:solidFill>
                  <a:latin typeface="Inter Bold"/>
                  <a:ea typeface="Inter Bold"/>
                  <a:cs typeface="Inter Bold"/>
                  <a:sym typeface="Inter Bold"/>
                </a:rPr>
                <a:t>Real Estate Data Management and Analysis</a:t>
              </a:r>
            </a:p>
          </p:txBody>
        </p:sp>
        <p:sp>
          <p:nvSpPr>
            <p:cNvPr id="11" name="TextBox 11"/>
            <p:cNvSpPr txBox="1"/>
            <p:nvPr/>
          </p:nvSpPr>
          <p:spPr>
            <a:xfrm>
              <a:off x="2351472" y="7258253"/>
              <a:ext cx="1487688" cy="430236"/>
            </a:xfrm>
            <a:prstGeom prst="rect">
              <a:avLst/>
            </a:prstGeom>
          </p:spPr>
          <p:txBody>
            <a:bodyPr lIns="0" tIns="0" rIns="0" bIns="0" rtlCol="0" anchor="t">
              <a:spAutoFit/>
            </a:bodyPr>
            <a:lstStyle/>
            <a:p>
              <a:pPr algn="r">
                <a:lnSpc>
                  <a:spcPts val="2202"/>
                </a:lnSpc>
              </a:pPr>
              <a:r>
                <a:rPr lang="en-US" sz="2502" b="1">
                  <a:solidFill>
                    <a:srgbClr val="2D3C5B"/>
                  </a:solidFill>
                  <a:latin typeface="Assistant Regular Bold"/>
                  <a:ea typeface="Assistant Regular Bold"/>
                  <a:cs typeface="Assistant Regular Bold"/>
                  <a:sym typeface="Assistant Regular Bold"/>
                </a:rPr>
                <a:t>01</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605459" y="340258"/>
            <a:ext cx="2478257" cy="334963"/>
            <a:chOff x="0" y="67924"/>
            <a:chExt cx="3304342" cy="446620"/>
          </a:xfrm>
        </p:grpSpPr>
        <p:sp>
          <p:nvSpPr>
            <p:cNvPr id="3" name="AutoShape 3"/>
            <p:cNvSpPr/>
            <p:nvPr/>
          </p:nvSpPr>
          <p:spPr>
            <a:xfrm>
              <a:off x="0" y="254000"/>
              <a:ext cx="1619917" cy="50123"/>
            </a:xfrm>
            <a:prstGeom prst="rect">
              <a:avLst/>
            </a:prstGeom>
            <a:solidFill>
              <a:srgbClr val="F6F6F6"/>
            </a:solidFill>
          </p:spPr>
        </p:sp>
        <p:sp>
          <p:nvSpPr>
            <p:cNvPr id="4" name="TextBox 4"/>
            <p:cNvSpPr txBox="1"/>
            <p:nvPr/>
          </p:nvSpPr>
          <p:spPr>
            <a:xfrm>
              <a:off x="1986392" y="67924"/>
              <a:ext cx="1317951" cy="446618"/>
            </a:xfrm>
            <a:prstGeom prst="rect">
              <a:avLst/>
            </a:prstGeom>
          </p:spPr>
          <p:txBody>
            <a:bodyPr lIns="0" tIns="0" rIns="0" bIns="0" rtlCol="0" anchor="t">
              <a:spAutoFit/>
            </a:bodyPr>
            <a:lstStyle/>
            <a:p>
              <a:pPr algn="r">
                <a:lnSpc>
                  <a:spcPts val="2464"/>
                </a:lnSpc>
              </a:pPr>
              <a:r>
                <a:rPr lang="en-US" sz="2800" b="1" i="1" dirty="0">
                  <a:solidFill>
                    <a:srgbClr val="F6F6F6"/>
                  </a:solidFill>
                  <a:latin typeface="Assistant Regular Bold" panose="020B0604020202020204" charset="-79"/>
                  <a:ea typeface="Assistant Regular"/>
                  <a:cs typeface="Assistant Regular Bold" panose="020B0604020202020204" charset="-79"/>
                  <a:sym typeface="Assistant Regular"/>
                </a:rPr>
                <a:t>10</a:t>
              </a:r>
            </a:p>
          </p:txBody>
        </p:sp>
      </p:grpSp>
      <p:grpSp>
        <p:nvGrpSpPr>
          <p:cNvPr id="5" name="Group 5"/>
          <p:cNvGrpSpPr/>
          <p:nvPr/>
        </p:nvGrpSpPr>
        <p:grpSpPr>
          <a:xfrm rot="-5400000">
            <a:off x="16880783" y="8892723"/>
            <a:ext cx="256486" cy="172453"/>
            <a:chOff x="0" y="0"/>
            <a:chExt cx="1930400" cy="1297940"/>
          </a:xfrm>
        </p:grpSpPr>
        <p:sp>
          <p:nvSpPr>
            <p:cNvPr id="6" name="Freeform 6"/>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2D3C5B"/>
            </a:solidFill>
          </p:spPr>
        </p:sp>
      </p:grpSp>
      <p:sp>
        <p:nvSpPr>
          <p:cNvPr id="7" name="Freeform 7"/>
          <p:cNvSpPr/>
          <p:nvPr/>
        </p:nvSpPr>
        <p:spPr>
          <a:xfrm>
            <a:off x="143138" y="1333500"/>
            <a:ext cx="11439262" cy="6400800"/>
          </a:xfrm>
          <a:custGeom>
            <a:avLst/>
            <a:gdLst/>
            <a:ahLst/>
            <a:cxnLst/>
            <a:rect l="l" t="t" r="r" b="b"/>
            <a:pathLst>
              <a:path w="18008622" h="9186246">
                <a:moveTo>
                  <a:pt x="0" y="0"/>
                </a:moveTo>
                <a:lnTo>
                  <a:pt x="18008622" y="0"/>
                </a:lnTo>
                <a:lnTo>
                  <a:pt x="18008622" y="9186247"/>
                </a:lnTo>
                <a:lnTo>
                  <a:pt x="0" y="9186247"/>
                </a:lnTo>
                <a:lnTo>
                  <a:pt x="0" y="0"/>
                </a:lnTo>
                <a:close/>
              </a:path>
            </a:pathLst>
          </a:custGeom>
          <a:blipFill>
            <a:blip r:embed="rId2"/>
            <a:stretch>
              <a:fillRect l="-1252" r="-6678" b="-222"/>
            </a:stretch>
          </a:blipFill>
        </p:spPr>
      </p:sp>
      <p:sp>
        <p:nvSpPr>
          <p:cNvPr id="8" name="TextBox 8"/>
          <p:cNvSpPr txBox="1"/>
          <p:nvPr/>
        </p:nvSpPr>
        <p:spPr>
          <a:xfrm>
            <a:off x="143138" y="212607"/>
            <a:ext cx="9211675" cy="903389"/>
          </a:xfrm>
          <a:prstGeom prst="rect">
            <a:avLst/>
          </a:prstGeom>
        </p:spPr>
        <p:txBody>
          <a:bodyPr lIns="0" tIns="0" rIns="0" bIns="0" rtlCol="0" anchor="t">
            <a:spAutoFit/>
          </a:bodyPr>
          <a:lstStyle/>
          <a:p>
            <a:pPr algn="l">
              <a:lnSpc>
                <a:spcPts val="7680"/>
              </a:lnSpc>
            </a:pPr>
            <a:r>
              <a:rPr lang="en-US" sz="5400" b="1" dirty="0">
                <a:solidFill>
                  <a:srgbClr val="F6F6F6"/>
                </a:solidFill>
                <a:latin typeface="Inter Bold"/>
                <a:ea typeface="Inter Bold"/>
                <a:cs typeface="Inter Bold"/>
                <a:sym typeface="Inter Bold"/>
              </a:rPr>
              <a:t>CONTENTS OF TABLE</a:t>
            </a:r>
          </a:p>
        </p:txBody>
      </p:sp>
      <p:sp>
        <p:nvSpPr>
          <p:cNvPr id="12" name="TextBox 11">
            <a:extLst>
              <a:ext uri="{FF2B5EF4-FFF2-40B4-BE49-F238E27FC236}">
                <a16:creationId xmlns:a16="http://schemas.microsoft.com/office/drawing/2014/main" id="{848F8BB8-3470-78B8-3F2D-E8CE5E9F198B}"/>
              </a:ext>
            </a:extLst>
          </p:cNvPr>
          <p:cNvSpPr txBox="1"/>
          <p:nvPr/>
        </p:nvSpPr>
        <p:spPr>
          <a:xfrm>
            <a:off x="12344400" y="2552700"/>
            <a:ext cx="5488437" cy="584775"/>
          </a:xfrm>
          <a:prstGeom prst="rect">
            <a:avLst/>
          </a:prstGeom>
          <a:noFill/>
        </p:spPr>
        <p:txBody>
          <a:bodyPr wrap="square">
            <a:spAutoFit/>
          </a:bodyPr>
          <a:lstStyle/>
          <a:p>
            <a:r>
              <a:rPr lang="en-US" sz="3200" b="1" dirty="0">
                <a:solidFill>
                  <a:srgbClr val="F6F6F6"/>
                </a:solidFill>
                <a:latin typeface="Inter Bold"/>
                <a:ea typeface="Inter Bold"/>
                <a:sym typeface="Inter Bold"/>
              </a:rPr>
              <a:t>Select * from Properties</a:t>
            </a:r>
            <a:endParaRPr lang="en-IN" sz="3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bwMode="blackWhite">
          <a:xfrm>
            <a:off x="143138" y="212607"/>
            <a:ext cx="9211675" cy="903389"/>
          </a:xfrm>
          <a:prstGeom prst="rect">
            <a:avLst/>
          </a:prstGeom>
        </p:spPr>
        <p:txBody>
          <a:bodyPr lIns="0" tIns="0" rIns="0" bIns="0" rtlCol="0" anchor="t">
            <a:spAutoFit/>
          </a:bodyPr>
          <a:lstStyle/>
          <a:p>
            <a:pPr algn="l">
              <a:lnSpc>
                <a:spcPts val="7680"/>
              </a:lnSpc>
            </a:pPr>
            <a:r>
              <a:rPr lang="en-US" sz="5400" b="1" dirty="0">
                <a:solidFill>
                  <a:srgbClr val="F6F6F6"/>
                </a:solidFill>
                <a:latin typeface="Inter Bold"/>
                <a:ea typeface="Inter Bold"/>
                <a:cs typeface="Inter Bold"/>
                <a:sym typeface="Inter Bold"/>
              </a:rPr>
              <a:t>CONTENTS OF TABLE</a:t>
            </a:r>
          </a:p>
        </p:txBody>
      </p:sp>
      <p:sp>
        <p:nvSpPr>
          <p:cNvPr id="5" name="TextBox 4">
            <a:extLst>
              <a:ext uri="{FF2B5EF4-FFF2-40B4-BE49-F238E27FC236}">
                <a16:creationId xmlns:a16="http://schemas.microsoft.com/office/drawing/2014/main" id="{4C971870-E34F-0766-51E9-8E34FD373152}"/>
              </a:ext>
            </a:extLst>
          </p:cNvPr>
          <p:cNvSpPr txBox="1"/>
          <p:nvPr/>
        </p:nvSpPr>
        <p:spPr>
          <a:xfrm>
            <a:off x="12573000" y="2552700"/>
            <a:ext cx="4114800" cy="584775"/>
          </a:xfrm>
          <a:prstGeom prst="rect">
            <a:avLst/>
          </a:prstGeom>
          <a:noFill/>
        </p:spPr>
        <p:txBody>
          <a:bodyPr wrap="square">
            <a:spAutoFit/>
          </a:bodyPr>
          <a:lstStyle/>
          <a:p>
            <a:r>
              <a:rPr lang="en-US" sz="3200" b="1" dirty="0">
                <a:solidFill>
                  <a:srgbClr val="F6F6F6"/>
                </a:solidFill>
                <a:latin typeface="Inter Bold"/>
                <a:ea typeface="Inter Bold"/>
                <a:sym typeface="Inter Bold"/>
              </a:rPr>
              <a:t>Select * from Sales</a:t>
            </a:r>
            <a:endParaRPr lang="en-IN" sz="3200" dirty="0"/>
          </a:p>
        </p:txBody>
      </p:sp>
      <p:grpSp>
        <p:nvGrpSpPr>
          <p:cNvPr id="2" name="Group 2">
            <a:extLst>
              <a:ext uri="{FF2B5EF4-FFF2-40B4-BE49-F238E27FC236}">
                <a16:creationId xmlns:a16="http://schemas.microsoft.com/office/drawing/2014/main" id="{3409818E-07D2-C4E5-AC25-A2EC25F1FB30}"/>
              </a:ext>
            </a:extLst>
          </p:cNvPr>
          <p:cNvGrpSpPr/>
          <p:nvPr/>
        </p:nvGrpSpPr>
        <p:grpSpPr>
          <a:xfrm>
            <a:off x="15605459" y="340258"/>
            <a:ext cx="2478257" cy="334963"/>
            <a:chOff x="0" y="67924"/>
            <a:chExt cx="3304343" cy="446618"/>
          </a:xfrm>
        </p:grpSpPr>
        <p:sp>
          <p:nvSpPr>
            <p:cNvPr id="4" name="AutoShape 3">
              <a:extLst>
                <a:ext uri="{FF2B5EF4-FFF2-40B4-BE49-F238E27FC236}">
                  <a16:creationId xmlns:a16="http://schemas.microsoft.com/office/drawing/2014/main" id="{53ABBC2B-B659-4FA3-CC6D-F1D39DB4DA48}"/>
                </a:ext>
              </a:extLst>
            </p:cNvPr>
            <p:cNvSpPr/>
            <p:nvPr/>
          </p:nvSpPr>
          <p:spPr>
            <a:xfrm>
              <a:off x="0" y="254000"/>
              <a:ext cx="1619917" cy="50123"/>
            </a:xfrm>
            <a:prstGeom prst="rect">
              <a:avLst/>
            </a:prstGeom>
            <a:solidFill>
              <a:srgbClr val="F6F6F6"/>
            </a:solidFill>
          </p:spPr>
        </p:sp>
        <p:sp>
          <p:nvSpPr>
            <p:cNvPr id="6" name="TextBox 4">
              <a:extLst>
                <a:ext uri="{FF2B5EF4-FFF2-40B4-BE49-F238E27FC236}">
                  <a16:creationId xmlns:a16="http://schemas.microsoft.com/office/drawing/2014/main" id="{BB10743E-1757-C293-2E09-9721F0DE590D}"/>
                </a:ext>
              </a:extLst>
            </p:cNvPr>
            <p:cNvSpPr txBox="1"/>
            <p:nvPr/>
          </p:nvSpPr>
          <p:spPr>
            <a:xfrm>
              <a:off x="1986392" y="67924"/>
              <a:ext cx="1317951" cy="446618"/>
            </a:xfrm>
            <a:prstGeom prst="rect">
              <a:avLst/>
            </a:prstGeom>
          </p:spPr>
          <p:txBody>
            <a:bodyPr lIns="0" tIns="0" rIns="0" bIns="0" rtlCol="0" anchor="t">
              <a:spAutoFit/>
            </a:bodyPr>
            <a:lstStyle/>
            <a:p>
              <a:pPr algn="r">
                <a:lnSpc>
                  <a:spcPts val="2464"/>
                </a:lnSpc>
              </a:pPr>
              <a:r>
                <a:rPr lang="en-US" sz="2800" b="1" i="1" dirty="0">
                  <a:solidFill>
                    <a:srgbClr val="F6F6F6"/>
                  </a:solidFill>
                  <a:latin typeface="Assistant Regular Bold" panose="020B0604020202020204" charset="-79"/>
                  <a:ea typeface="Assistant Regular"/>
                  <a:cs typeface="Assistant Regular Bold" panose="020B0604020202020204" charset="-79"/>
                  <a:sym typeface="Assistant Regular"/>
                </a:rPr>
                <a:t>11</a:t>
              </a:r>
            </a:p>
          </p:txBody>
        </p:sp>
      </p:grpSp>
      <p:pic>
        <p:nvPicPr>
          <p:cNvPr id="9" name="Picture 8">
            <a:extLst>
              <a:ext uri="{FF2B5EF4-FFF2-40B4-BE49-F238E27FC236}">
                <a16:creationId xmlns:a16="http://schemas.microsoft.com/office/drawing/2014/main" id="{F6D8C52E-7DBD-82DF-BC1F-31EF614CA7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138" y="1409700"/>
            <a:ext cx="11974284" cy="67056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138" y="1257300"/>
            <a:ext cx="11783391" cy="6934200"/>
          </a:xfrm>
          <a:custGeom>
            <a:avLst/>
            <a:gdLst/>
            <a:ahLst/>
            <a:cxnLst/>
            <a:rect l="l" t="t" r="r" b="b"/>
            <a:pathLst>
              <a:path w="17985915" h="14111265">
                <a:moveTo>
                  <a:pt x="0" y="0"/>
                </a:moveTo>
                <a:lnTo>
                  <a:pt x="17985915" y="0"/>
                </a:lnTo>
                <a:lnTo>
                  <a:pt x="17985915" y="14111265"/>
                </a:lnTo>
                <a:lnTo>
                  <a:pt x="0" y="14111265"/>
                </a:lnTo>
                <a:lnTo>
                  <a:pt x="0" y="0"/>
                </a:lnTo>
                <a:close/>
              </a:path>
            </a:pathLst>
          </a:custGeom>
          <a:blipFill>
            <a:blip r:embed="rId2"/>
            <a:stretch>
              <a:fillRect l="-795" t="-8936" r="-883" b="-42041"/>
            </a:stretch>
          </a:blipFill>
        </p:spPr>
        <p:txBody>
          <a:bodyPr/>
          <a:lstStyle/>
          <a:p>
            <a:endParaRPr lang="en-IN" dirty="0"/>
          </a:p>
        </p:txBody>
      </p:sp>
      <p:sp>
        <p:nvSpPr>
          <p:cNvPr id="3" name="TextBox 3"/>
          <p:cNvSpPr txBox="1"/>
          <p:nvPr/>
        </p:nvSpPr>
        <p:spPr>
          <a:xfrm>
            <a:off x="143138" y="212607"/>
            <a:ext cx="9211675" cy="903389"/>
          </a:xfrm>
          <a:prstGeom prst="rect">
            <a:avLst/>
          </a:prstGeom>
        </p:spPr>
        <p:txBody>
          <a:bodyPr lIns="0" tIns="0" rIns="0" bIns="0" rtlCol="0" anchor="t">
            <a:spAutoFit/>
          </a:bodyPr>
          <a:lstStyle/>
          <a:p>
            <a:pPr algn="l">
              <a:lnSpc>
                <a:spcPts val="7680"/>
              </a:lnSpc>
            </a:pPr>
            <a:r>
              <a:rPr lang="en-US" sz="5400" b="1" dirty="0">
                <a:solidFill>
                  <a:srgbClr val="F6F6F6"/>
                </a:solidFill>
                <a:latin typeface="Inter Bold"/>
                <a:ea typeface="Inter Bold"/>
                <a:cs typeface="Inter Bold"/>
                <a:sym typeface="Inter Bold"/>
              </a:rPr>
              <a:t>CONTENTS OF TABLE</a:t>
            </a:r>
          </a:p>
        </p:txBody>
      </p:sp>
      <p:sp>
        <p:nvSpPr>
          <p:cNvPr id="5" name="TextBox 4">
            <a:extLst>
              <a:ext uri="{FF2B5EF4-FFF2-40B4-BE49-F238E27FC236}">
                <a16:creationId xmlns:a16="http://schemas.microsoft.com/office/drawing/2014/main" id="{D5A9206F-99C7-0B0E-F08E-0CEA05B1803B}"/>
              </a:ext>
            </a:extLst>
          </p:cNvPr>
          <p:cNvSpPr txBox="1"/>
          <p:nvPr/>
        </p:nvSpPr>
        <p:spPr>
          <a:xfrm>
            <a:off x="12420600" y="2324100"/>
            <a:ext cx="5534991" cy="584775"/>
          </a:xfrm>
          <a:prstGeom prst="rect">
            <a:avLst/>
          </a:prstGeom>
          <a:noFill/>
        </p:spPr>
        <p:txBody>
          <a:bodyPr wrap="square">
            <a:spAutoFit/>
          </a:bodyPr>
          <a:lstStyle/>
          <a:p>
            <a:r>
              <a:rPr lang="en-US" sz="3200" b="1" dirty="0">
                <a:solidFill>
                  <a:srgbClr val="F6F6F6"/>
                </a:solidFill>
                <a:latin typeface="Inter Bold"/>
                <a:ea typeface="Inter Bold"/>
                <a:sym typeface="Inter Bold"/>
              </a:rPr>
              <a:t>Select * from </a:t>
            </a:r>
            <a:r>
              <a:rPr lang="en-US" sz="3200" b="1" dirty="0" err="1">
                <a:solidFill>
                  <a:srgbClr val="F6F6F6"/>
                </a:solidFill>
                <a:latin typeface="Inter Bold"/>
                <a:ea typeface="Inter Bold"/>
                <a:sym typeface="Inter Bold"/>
              </a:rPr>
              <a:t>TaxRecords</a:t>
            </a:r>
            <a:endParaRPr lang="en-IN" sz="3200" dirty="0"/>
          </a:p>
        </p:txBody>
      </p:sp>
      <p:grpSp>
        <p:nvGrpSpPr>
          <p:cNvPr id="4" name="Group 2">
            <a:extLst>
              <a:ext uri="{FF2B5EF4-FFF2-40B4-BE49-F238E27FC236}">
                <a16:creationId xmlns:a16="http://schemas.microsoft.com/office/drawing/2014/main" id="{8BEAD091-86DA-8B14-F022-00212EB083FD}"/>
              </a:ext>
            </a:extLst>
          </p:cNvPr>
          <p:cNvGrpSpPr/>
          <p:nvPr/>
        </p:nvGrpSpPr>
        <p:grpSpPr>
          <a:xfrm>
            <a:off x="15605459" y="340258"/>
            <a:ext cx="2478257" cy="334963"/>
            <a:chOff x="0" y="67924"/>
            <a:chExt cx="3304343" cy="446618"/>
          </a:xfrm>
        </p:grpSpPr>
        <p:sp>
          <p:nvSpPr>
            <p:cNvPr id="6" name="AutoShape 3">
              <a:extLst>
                <a:ext uri="{FF2B5EF4-FFF2-40B4-BE49-F238E27FC236}">
                  <a16:creationId xmlns:a16="http://schemas.microsoft.com/office/drawing/2014/main" id="{B758D6EB-21C3-45A8-7B86-DAEFC23BCD65}"/>
                </a:ext>
              </a:extLst>
            </p:cNvPr>
            <p:cNvSpPr/>
            <p:nvPr/>
          </p:nvSpPr>
          <p:spPr>
            <a:xfrm>
              <a:off x="0" y="254000"/>
              <a:ext cx="1619917" cy="50123"/>
            </a:xfrm>
            <a:prstGeom prst="rect">
              <a:avLst/>
            </a:prstGeom>
            <a:solidFill>
              <a:srgbClr val="F6F6F6"/>
            </a:solidFill>
          </p:spPr>
        </p:sp>
        <p:sp>
          <p:nvSpPr>
            <p:cNvPr id="7" name="TextBox 4">
              <a:extLst>
                <a:ext uri="{FF2B5EF4-FFF2-40B4-BE49-F238E27FC236}">
                  <a16:creationId xmlns:a16="http://schemas.microsoft.com/office/drawing/2014/main" id="{8A92E6DA-FE40-4D0F-5F7B-DDDF01A5AEBC}"/>
                </a:ext>
              </a:extLst>
            </p:cNvPr>
            <p:cNvSpPr txBox="1"/>
            <p:nvPr/>
          </p:nvSpPr>
          <p:spPr>
            <a:xfrm>
              <a:off x="1986392" y="67924"/>
              <a:ext cx="1317951" cy="446618"/>
            </a:xfrm>
            <a:prstGeom prst="rect">
              <a:avLst/>
            </a:prstGeom>
          </p:spPr>
          <p:txBody>
            <a:bodyPr lIns="0" tIns="0" rIns="0" bIns="0" rtlCol="0" anchor="t">
              <a:spAutoFit/>
            </a:bodyPr>
            <a:lstStyle/>
            <a:p>
              <a:pPr algn="r">
                <a:lnSpc>
                  <a:spcPts val="2464"/>
                </a:lnSpc>
              </a:pPr>
              <a:r>
                <a:rPr lang="en-US" sz="2800" b="1" i="1" dirty="0">
                  <a:solidFill>
                    <a:srgbClr val="F6F6F6"/>
                  </a:solidFill>
                  <a:latin typeface="Assistant Regular Bold" panose="020B0604020202020204" charset="-79"/>
                  <a:ea typeface="Assistant Regular"/>
                  <a:cs typeface="Assistant Regular Bold" panose="020B0604020202020204" charset="-79"/>
                  <a:sym typeface="Assistant Regular"/>
                </a:rPr>
                <a:t>12</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43138" y="212607"/>
            <a:ext cx="9211675" cy="903389"/>
          </a:xfrm>
          <a:prstGeom prst="rect">
            <a:avLst/>
          </a:prstGeom>
        </p:spPr>
        <p:txBody>
          <a:bodyPr lIns="0" tIns="0" rIns="0" bIns="0" rtlCol="0" anchor="t">
            <a:spAutoFit/>
          </a:bodyPr>
          <a:lstStyle/>
          <a:p>
            <a:pPr algn="l">
              <a:lnSpc>
                <a:spcPts val="7680"/>
              </a:lnSpc>
            </a:pPr>
            <a:r>
              <a:rPr lang="en-US" sz="5400" b="1" dirty="0">
                <a:solidFill>
                  <a:srgbClr val="F6F6F6"/>
                </a:solidFill>
                <a:latin typeface="Inter Bold"/>
                <a:ea typeface="Inter Bold"/>
                <a:cs typeface="Inter Bold"/>
                <a:sym typeface="Inter Bold"/>
              </a:rPr>
              <a:t>CONTENTS OF TABLE</a:t>
            </a:r>
          </a:p>
        </p:txBody>
      </p:sp>
      <p:sp>
        <p:nvSpPr>
          <p:cNvPr id="7" name="TextBox 6">
            <a:extLst>
              <a:ext uri="{FF2B5EF4-FFF2-40B4-BE49-F238E27FC236}">
                <a16:creationId xmlns:a16="http://schemas.microsoft.com/office/drawing/2014/main" id="{953FC919-C6F2-FE41-C62B-F0A0BD306186}"/>
              </a:ext>
            </a:extLst>
          </p:cNvPr>
          <p:cNvSpPr txBox="1"/>
          <p:nvPr/>
        </p:nvSpPr>
        <p:spPr>
          <a:xfrm>
            <a:off x="12573000" y="2628900"/>
            <a:ext cx="5105400" cy="584775"/>
          </a:xfrm>
          <a:prstGeom prst="rect">
            <a:avLst/>
          </a:prstGeom>
          <a:noFill/>
        </p:spPr>
        <p:txBody>
          <a:bodyPr wrap="square">
            <a:spAutoFit/>
          </a:bodyPr>
          <a:lstStyle/>
          <a:p>
            <a:r>
              <a:rPr lang="en-US" sz="3200" b="1" dirty="0">
                <a:solidFill>
                  <a:srgbClr val="F6F6F6"/>
                </a:solidFill>
                <a:latin typeface="Inter Bold"/>
                <a:ea typeface="Inter Bold"/>
                <a:sym typeface="Inter Bold"/>
              </a:rPr>
              <a:t>Select * from Valuation</a:t>
            </a:r>
            <a:endParaRPr lang="en-IN" sz="3200" dirty="0"/>
          </a:p>
        </p:txBody>
      </p:sp>
      <p:grpSp>
        <p:nvGrpSpPr>
          <p:cNvPr id="4" name="Group 2">
            <a:extLst>
              <a:ext uri="{FF2B5EF4-FFF2-40B4-BE49-F238E27FC236}">
                <a16:creationId xmlns:a16="http://schemas.microsoft.com/office/drawing/2014/main" id="{7DD207D5-D18F-BB1A-043A-4AA8EC659A0F}"/>
              </a:ext>
            </a:extLst>
          </p:cNvPr>
          <p:cNvGrpSpPr/>
          <p:nvPr/>
        </p:nvGrpSpPr>
        <p:grpSpPr>
          <a:xfrm>
            <a:off x="15605459" y="340258"/>
            <a:ext cx="2478257" cy="334963"/>
            <a:chOff x="0" y="67924"/>
            <a:chExt cx="3304343" cy="446618"/>
          </a:xfrm>
        </p:grpSpPr>
        <p:sp>
          <p:nvSpPr>
            <p:cNvPr id="5" name="AutoShape 3">
              <a:extLst>
                <a:ext uri="{FF2B5EF4-FFF2-40B4-BE49-F238E27FC236}">
                  <a16:creationId xmlns:a16="http://schemas.microsoft.com/office/drawing/2014/main" id="{53342BF8-CB98-89DE-3957-210A97D8B2FA}"/>
                </a:ext>
              </a:extLst>
            </p:cNvPr>
            <p:cNvSpPr/>
            <p:nvPr/>
          </p:nvSpPr>
          <p:spPr>
            <a:xfrm>
              <a:off x="0" y="254000"/>
              <a:ext cx="1619917" cy="50123"/>
            </a:xfrm>
            <a:prstGeom prst="rect">
              <a:avLst/>
            </a:prstGeom>
            <a:solidFill>
              <a:srgbClr val="F6F6F6"/>
            </a:solidFill>
          </p:spPr>
        </p:sp>
        <p:sp>
          <p:nvSpPr>
            <p:cNvPr id="6" name="TextBox 4">
              <a:extLst>
                <a:ext uri="{FF2B5EF4-FFF2-40B4-BE49-F238E27FC236}">
                  <a16:creationId xmlns:a16="http://schemas.microsoft.com/office/drawing/2014/main" id="{BAECF331-9411-3515-3D02-FE9E6A0DEE02}"/>
                </a:ext>
              </a:extLst>
            </p:cNvPr>
            <p:cNvSpPr txBox="1"/>
            <p:nvPr/>
          </p:nvSpPr>
          <p:spPr>
            <a:xfrm>
              <a:off x="1986392" y="67924"/>
              <a:ext cx="1317951" cy="446618"/>
            </a:xfrm>
            <a:prstGeom prst="rect">
              <a:avLst/>
            </a:prstGeom>
          </p:spPr>
          <p:txBody>
            <a:bodyPr lIns="0" tIns="0" rIns="0" bIns="0" rtlCol="0" anchor="t">
              <a:spAutoFit/>
            </a:bodyPr>
            <a:lstStyle/>
            <a:p>
              <a:pPr algn="r">
                <a:lnSpc>
                  <a:spcPts val="2464"/>
                </a:lnSpc>
              </a:pPr>
              <a:r>
                <a:rPr lang="en-US" sz="2800" b="1" i="1" dirty="0">
                  <a:solidFill>
                    <a:srgbClr val="F6F6F6"/>
                  </a:solidFill>
                  <a:latin typeface="Assistant Regular Bold" panose="020B0604020202020204" charset="-79"/>
                  <a:ea typeface="Assistant Regular"/>
                  <a:cs typeface="Assistant Regular Bold" panose="020B0604020202020204" charset="-79"/>
                  <a:sym typeface="Assistant Regular"/>
                </a:rPr>
                <a:t>13</a:t>
              </a:r>
            </a:p>
          </p:txBody>
        </p:sp>
      </p:grpSp>
      <p:pic>
        <p:nvPicPr>
          <p:cNvPr id="9" name="Picture 8">
            <a:extLst>
              <a:ext uri="{FF2B5EF4-FFF2-40B4-BE49-F238E27FC236}">
                <a16:creationId xmlns:a16="http://schemas.microsoft.com/office/drawing/2014/main" id="{8CDFC56D-5DA1-6D93-1F7B-265C96C5D1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138" y="1333500"/>
            <a:ext cx="11896462" cy="728697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144000" cy="10287000"/>
          </a:xfrm>
          <a:custGeom>
            <a:avLst/>
            <a:gdLst/>
            <a:ahLst/>
            <a:cxnLst/>
            <a:rect l="l" t="t" r="r" b="b"/>
            <a:pathLst>
              <a:path w="10965753" h="10287000">
                <a:moveTo>
                  <a:pt x="0" y="0"/>
                </a:moveTo>
                <a:lnTo>
                  <a:pt x="10965753" y="0"/>
                </a:lnTo>
                <a:lnTo>
                  <a:pt x="10965753" y="10287000"/>
                </a:lnTo>
                <a:lnTo>
                  <a:pt x="0" y="10287000"/>
                </a:lnTo>
                <a:lnTo>
                  <a:pt x="0" y="0"/>
                </a:lnTo>
                <a:close/>
              </a:path>
            </a:pathLst>
          </a:custGeom>
          <a:blipFill>
            <a:blip r:embed="rId2"/>
            <a:stretch>
              <a:fillRect l="-30911" r="-30911"/>
            </a:stretch>
          </a:blipFill>
        </p:spPr>
      </p:sp>
      <p:sp>
        <p:nvSpPr>
          <p:cNvPr id="3" name="TextBox 3"/>
          <p:cNvSpPr txBox="1"/>
          <p:nvPr/>
        </p:nvSpPr>
        <p:spPr>
          <a:xfrm>
            <a:off x="10439400" y="4676705"/>
            <a:ext cx="6477000" cy="933589"/>
          </a:xfrm>
          <a:prstGeom prst="rect">
            <a:avLst/>
          </a:prstGeom>
        </p:spPr>
        <p:txBody>
          <a:bodyPr wrap="square" lIns="0" tIns="0" rIns="0" bIns="0" rtlCol="0" anchor="t">
            <a:spAutoFit/>
          </a:bodyPr>
          <a:lstStyle/>
          <a:p>
            <a:pPr algn="ctr">
              <a:lnSpc>
                <a:spcPts val="7680"/>
              </a:lnSpc>
              <a:spcBef>
                <a:spcPct val="0"/>
              </a:spcBef>
            </a:pPr>
            <a:r>
              <a:rPr lang="en-US" sz="6400" b="1" dirty="0">
                <a:solidFill>
                  <a:srgbClr val="FFFFFF"/>
                </a:solidFill>
                <a:latin typeface="Inter Bold"/>
                <a:ea typeface="Inter Bold"/>
                <a:cs typeface="Inter Bold"/>
                <a:sym typeface="Inter Bold"/>
              </a:rPr>
              <a:t>SUB QUERIES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138" y="1388726"/>
            <a:ext cx="8473148" cy="4897774"/>
          </a:xfrm>
          <a:custGeom>
            <a:avLst/>
            <a:gdLst/>
            <a:ahLst/>
            <a:cxnLst/>
            <a:rect l="l" t="t" r="r" b="b"/>
            <a:pathLst>
              <a:path w="9354813" h="9749733">
                <a:moveTo>
                  <a:pt x="0" y="0"/>
                </a:moveTo>
                <a:lnTo>
                  <a:pt x="9354813" y="0"/>
                </a:lnTo>
                <a:lnTo>
                  <a:pt x="9354813" y="9749733"/>
                </a:lnTo>
                <a:lnTo>
                  <a:pt x="0" y="9749733"/>
                </a:lnTo>
                <a:lnTo>
                  <a:pt x="0" y="0"/>
                </a:lnTo>
                <a:close/>
              </a:path>
            </a:pathLst>
          </a:custGeom>
          <a:blipFill>
            <a:blip r:embed="rId2"/>
            <a:stretch>
              <a:fillRect t="-566" r="-142724" b="-59207"/>
            </a:stretch>
          </a:blipFill>
        </p:spPr>
      </p:sp>
      <p:sp>
        <p:nvSpPr>
          <p:cNvPr id="3" name="TextBox 3"/>
          <p:cNvSpPr txBox="1"/>
          <p:nvPr/>
        </p:nvSpPr>
        <p:spPr>
          <a:xfrm>
            <a:off x="143138" y="212607"/>
            <a:ext cx="9211675" cy="933589"/>
          </a:xfrm>
          <a:prstGeom prst="rect">
            <a:avLst/>
          </a:prstGeom>
        </p:spPr>
        <p:txBody>
          <a:bodyPr lIns="0" tIns="0" rIns="0" bIns="0" rtlCol="0" anchor="t">
            <a:spAutoFit/>
          </a:bodyPr>
          <a:lstStyle/>
          <a:p>
            <a:pPr algn="l">
              <a:lnSpc>
                <a:spcPts val="7680"/>
              </a:lnSpc>
            </a:pPr>
            <a:r>
              <a:rPr lang="en-US" sz="5400" b="1" dirty="0">
                <a:solidFill>
                  <a:srgbClr val="F6F6F6"/>
                </a:solidFill>
                <a:latin typeface="Inter Bold"/>
                <a:ea typeface="Inter Bold"/>
                <a:cs typeface="Inter Bold"/>
                <a:sym typeface="Inter Bold"/>
              </a:rPr>
              <a:t>SUB QUERIES</a:t>
            </a:r>
          </a:p>
        </p:txBody>
      </p:sp>
      <p:sp>
        <p:nvSpPr>
          <p:cNvPr id="4" name="TextBox 4"/>
          <p:cNvSpPr txBox="1"/>
          <p:nvPr/>
        </p:nvSpPr>
        <p:spPr>
          <a:xfrm>
            <a:off x="9671715" y="1551580"/>
            <a:ext cx="8786925" cy="1095375"/>
          </a:xfrm>
          <a:prstGeom prst="rect">
            <a:avLst/>
          </a:prstGeom>
        </p:spPr>
        <p:txBody>
          <a:bodyPr lIns="0" tIns="0" rIns="0" bIns="0" rtlCol="0" anchor="t">
            <a:spAutoFit/>
          </a:bodyPr>
          <a:lstStyle/>
          <a:p>
            <a:pPr algn="just">
              <a:lnSpc>
                <a:spcPts val="4320"/>
              </a:lnSpc>
            </a:pPr>
            <a:r>
              <a:rPr lang="en-US" sz="3600" b="1" dirty="0">
                <a:solidFill>
                  <a:srgbClr val="F6F6F6"/>
                </a:solidFill>
                <a:latin typeface="Inter Bold"/>
                <a:ea typeface="Inter Bold"/>
                <a:cs typeface="Inter Bold"/>
                <a:sym typeface="Inter Bold"/>
              </a:rPr>
              <a:t> Find Properties with the Highest </a:t>
            </a:r>
          </a:p>
          <a:p>
            <a:pPr algn="just">
              <a:lnSpc>
                <a:spcPts val="4320"/>
              </a:lnSpc>
              <a:spcBef>
                <a:spcPct val="0"/>
              </a:spcBef>
            </a:pPr>
            <a:r>
              <a:rPr lang="en-US" sz="3600" b="1" dirty="0">
                <a:solidFill>
                  <a:srgbClr val="F6F6F6"/>
                </a:solidFill>
                <a:latin typeface="Inter Bold"/>
                <a:ea typeface="Inter Bold"/>
                <a:cs typeface="Inter Bold"/>
                <a:sym typeface="Inter Bold"/>
              </a:rPr>
              <a:t> Sale Price</a:t>
            </a:r>
          </a:p>
        </p:txBody>
      </p:sp>
      <p:sp>
        <p:nvSpPr>
          <p:cNvPr id="5" name="TextBox 5"/>
          <p:cNvSpPr txBox="1"/>
          <p:nvPr/>
        </p:nvSpPr>
        <p:spPr>
          <a:xfrm>
            <a:off x="9671715" y="3136820"/>
            <a:ext cx="7623096" cy="1897955"/>
          </a:xfrm>
          <a:prstGeom prst="rect">
            <a:avLst/>
          </a:prstGeom>
        </p:spPr>
        <p:txBody>
          <a:bodyPr lIns="0" tIns="0" rIns="0" bIns="0" rtlCol="0" anchor="t">
            <a:spAutoFit/>
          </a:bodyPr>
          <a:lstStyle/>
          <a:p>
            <a:pPr algn="l">
              <a:lnSpc>
                <a:spcPts val="3720"/>
              </a:lnSpc>
            </a:pPr>
            <a:r>
              <a:rPr lang="en-US" sz="3100" b="1" dirty="0">
                <a:solidFill>
                  <a:srgbClr val="F6F6F6"/>
                </a:solidFill>
                <a:latin typeface="Inter Bold"/>
                <a:ea typeface="Inter Bold"/>
                <a:cs typeface="Inter Bold"/>
                <a:sym typeface="Inter Bold"/>
              </a:rPr>
              <a:t>Syntax : </a:t>
            </a:r>
            <a:r>
              <a:rPr lang="en-US" sz="2800" dirty="0">
                <a:solidFill>
                  <a:srgbClr val="F6F6F6"/>
                </a:solidFill>
                <a:latin typeface="Inter"/>
                <a:ea typeface="Inter"/>
                <a:cs typeface="Inter"/>
                <a:sym typeface="Inter"/>
              </a:rPr>
              <a:t>SELECT </a:t>
            </a:r>
            <a:r>
              <a:rPr lang="en-US" sz="2800" dirty="0" err="1">
                <a:solidFill>
                  <a:srgbClr val="F6F6F6"/>
                </a:solidFill>
                <a:latin typeface="Inter"/>
                <a:ea typeface="Inter"/>
                <a:cs typeface="Inter"/>
                <a:sym typeface="Inter"/>
              </a:rPr>
              <a:t>PropertyID</a:t>
            </a:r>
            <a:r>
              <a:rPr lang="en-US" sz="2800" dirty="0">
                <a:solidFill>
                  <a:srgbClr val="F6F6F6"/>
                </a:solidFill>
                <a:latin typeface="Inter"/>
                <a:ea typeface="Inter"/>
                <a:cs typeface="Inter"/>
                <a:sym typeface="Inter"/>
              </a:rPr>
              <a:t>, </a:t>
            </a:r>
            <a:r>
              <a:rPr lang="en-US" sz="2800" dirty="0" err="1">
                <a:solidFill>
                  <a:srgbClr val="F6F6F6"/>
                </a:solidFill>
                <a:latin typeface="Inter"/>
                <a:ea typeface="Inter"/>
                <a:cs typeface="Inter"/>
                <a:sym typeface="Inter"/>
              </a:rPr>
              <a:t>SalePrice</a:t>
            </a:r>
            <a:endParaRPr lang="en-US" sz="2800" dirty="0">
              <a:solidFill>
                <a:srgbClr val="F6F6F6"/>
              </a:solidFill>
              <a:latin typeface="Inter"/>
              <a:ea typeface="Inter"/>
              <a:cs typeface="Inter"/>
              <a:sym typeface="Inter"/>
            </a:endParaRPr>
          </a:p>
          <a:p>
            <a:pPr algn="l">
              <a:lnSpc>
                <a:spcPts val="3720"/>
              </a:lnSpc>
            </a:pPr>
            <a:r>
              <a:rPr lang="en-US" sz="2800" dirty="0">
                <a:solidFill>
                  <a:srgbClr val="F6F6F6"/>
                </a:solidFill>
                <a:latin typeface="Inter"/>
                <a:ea typeface="Inter"/>
                <a:cs typeface="Inter"/>
                <a:sym typeface="Inter"/>
              </a:rPr>
              <a:t>FROM Sales</a:t>
            </a:r>
          </a:p>
          <a:p>
            <a:pPr algn="l">
              <a:lnSpc>
                <a:spcPts val="3720"/>
              </a:lnSpc>
              <a:spcBef>
                <a:spcPct val="0"/>
              </a:spcBef>
            </a:pPr>
            <a:r>
              <a:rPr lang="en-US" sz="2800" dirty="0">
                <a:solidFill>
                  <a:srgbClr val="F6F6F6"/>
                </a:solidFill>
                <a:latin typeface="Inter"/>
                <a:ea typeface="Inter"/>
                <a:cs typeface="Inter"/>
                <a:sym typeface="Inter"/>
              </a:rPr>
              <a:t>WHERE </a:t>
            </a:r>
            <a:r>
              <a:rPr lang="en-US" sz="2800" dirty="0" err="1">
                <a:solidFill>
                  <a:srgbClr val="F6F6F6"/>
                </a:solidFill>
                <a:latin typeface="Inter"/>
                <a:ea typeface="Inter"/>
                <a:cs typeface="Inter"/>
                <a:sym typeface="Inter"/>
              </a:rPr>
              <a:t>SalePrice</a:t>
            </a:r>
            <a:r>
              <a:rPr lang="en-US" sz="2800" dirty="0">
                <a:solidFill>
                  <a:srgbClr val="F6F6F6"/>
                </a:solidFill>
                <a:latin typeface="Inter"/>
                <a:ea typeface="Inter"/>
                <a:cs typeface="Inter"/>
                <a:sym typeface="Inter"/>
              </a:rPr>
              <a:t> = (SELECT MAX(</a:t>
            </a:r>
            <a:r>
              <a:rPr lang="en-US" sz="2800" dirty="0" err="1">
                <a:solidFill>
                  <a:srgbClr val="F6F6F6"/>
                </a:solidFill>
                <a:latin typeface="Inter"/>
                <a:ea typeface="Inter"/>
                <a:cs typeface="Inter"/>
                <a:sym typeface="Inter"/>
              </a:rPr>
              <a:t>SalePrice</a:t>
            </a:r>
            <a:r>
              <a:rPr lang="en-US" sz="2800" dirty="0">
                <a:solidFill>
                  <a:srgbClr val="F6F6F6"/>
                </a:solidFill>
                <a:latin typeface="Inter"/>
                <a:ea typeface="Inter"/>
                <a:cs typeface="Inter"/>
                <a:sym typeface="Inter"/>
              </a:rPr>
              <a:t>) FROM Sales</a:t>
            </a:r>
            <a:r>
              <a:rPr lang="en-US" sz="3100" dirty="0">
                <a:solidFill>
                  <a:srgbClr val="F6F6F6"/>
                </a:solidFill>
                <a:latin typeface="Inter"/>
                <a:ea typeface="Inter"/>
                <a:cs typeface="Inter"/>
                <a:sym typeface="Inter"/>
              </a:rPr>
              <a:t>);</a:t>
            </a:r>
          </a:p>
        </p:txBody>
      </p:sp>
      <p:grpSp>
        <p:nvGrpSpPr>
          <p:cNvPr id="6" name="Group 2">
            <a:extLst>
              <a:ext uri="{FF2B5EF4-FFF2-40B4-BE49-F238E27FC236}">
                <a16:creationId xmlns:a16="http://schemas.microsoft.com/office/drawing/2014/main" id="{5857D537-D51C-919C-1A00-767492144BAA}"/>
              </a:ext>
            </a:extLst>
          </p:cNvPr>
          <p:cNvGrpSpPr/>
          <p:nvPr/>
        </p:nvGrpSpPr>
        <p:grpSpPr>
          <a:xfrm>
            <a:off x="15605459" y="340258"/>
            <a:ext cx="2478257" cy="334963"/>
            <a:chOff x="0" y="67924"/>
            <a:chExt cx="3304342" cy="446620"/>
          </a:xfrm>
        </p:grpSpPr>
        <p:sp>
          <p:nvSpPr>
            <p:cNvPr id="7" name="AutoShape 3">
              <a:extLst>
                <a:ext uri="{FF2B5EF4-FFF2-40B4-BE49-F238E27FC236}">
                  <a16:creationId xmlns:a16="http://schemas.microsoft.com/office/drawing/2014/main" id="{3C148010-7148-3194-A0D3-E4AC9FD6E023}"/>
                </a:ext>
              </a:extLst>
            </p:cNvPr>
            <p:cNvSpPr/>
            <p:nvPr/>
          </p:nvSpPr>
          <p:spPr>
            <a:xfrm>
              <a:off x="0" y="254000"/>
              <a:ext cx="1619917" cy="50123"/>
            </a:xfrm>
            <a:prstGeom prst="rect">
              <a:avLst/>
            </a:prstGeom>
            <a:solidFill>
              <a:srgbClr val="F6F6F6"/>
            </a:solidFill>
          </p:spPr>
        </p:sp>
        <p:sp>
          <p:nvSpPr>
            <p:cNvPr id="8" name="TextBox 4">
              <a:extLst>
                <a:ext uri="{FF2B5EF4-FFF2-40B4-BE49-F238E27FC236}">
                  <a16:creationId xmlns:a16="http://schemas.microsoft.com/office/drawing/2014/main" id="{34C78707-7AE1-AE26-1CAB-E3225D77A97D}"/>
                </a:ext>
              </a:extLst>
            </p:cNvPr>
            <p:cNvSpPr txBox="1"/>
            <p:nvPr/>
          </p:nvSpPr>
          <p:spPr>
            <a:xfrm>
              <a:off x="1986392" y="67924"/>
              <a:ext cx="1317951" cy="446618"/>
            </a:xfrm>
            <a:prstGeom prst="rect">
              <a:avLst/>
            </a:prstGeom>
          </p:spPr>
          <p:txBody>
            <a:bodyPr lIns="0" tIns="0" rIns="0" bIns="0" rtlCol="0" anchor="t">
              <a:spAutoFit/>
            </a:bodyPr>
            <a:lstStyle/>
            <a:p>
              <a:pPr algn="r">
                <a:lnSpc>
                  <a:spcPts val="2464"/>
                </a:lnSpc>
              </a:pPr>
              <a:r>
                <a:rPr lang="en-US" sz="2800" b="1" i="1" dirty="0">
                  <a:solidFill>
                    <a:srgbClr val="F6F6F6"/>
                  </a:solidFill>
                  <a:latin typeface="Assistant Regular Bold" panose="020B0604020202020204" charset="-79"/>
                  <a:ea typeface="Assistant Regular"/>
                  <a:cs typeface="Assistant Regular Bold" panose="020B0604020202020204" charset="-79"/>
                  <a:sym typeface="Assistant Regular"/>
                </a:rPr>
                <a:t>15</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4801" y="1333500"/>
            <a:ext cx="8915400" cy="6934200"/>
          </a:xfrm>
          <a:custGeom>
            <a:avLst/>
            <a:gdLst/>
            <a:ahLst/>
            <a:cxnLst/>
            <a:rect l="l" t="t" r="r" b="b"/>
            <a:pathLst>
              <a:path w="9354813" h="10068402">
                <a:moveTo>
                  <a:pt x="0" y="0"/>
                </a:moveTo>
                <a:lnTo>
                  <a:pt x="9354813" y="0"/>
                </a:lnTo>
                <a:lnTo>
                  <a:pt x="9354813" y="10068402"/>
                </a:lnTo>
                <a:lnTo>
                  <a:pt x="0" y="10068402"/>
                </a:lnTo>
                <a:lnTo>
                  <a:pt x="0" y="0"/>
                </a:lnTo>
                <a:close/>
              </a:path>
            </a:pathLst>
          </a:custGeom>
          <a:blipFill>
            <a:blip r:embed="rId2"/>
            <a:stretch>
              <a:fillRect l="-1616" t="-4842" r="-76536"/>
            </a:stretch>
          </a:blipFill>
        </p:spPr>
      </p:sp>
      <p:sp>
        <p:nvSpPr>
          <p:cNvPr id="3" name="TextBox 3"/>
          <p:cNvSpPr txBox="1"/>
          <p:nvPr/>
        </p:nvSpPr>
        <p:spPr>
          <a:xfrm>
            <a:off x="143138" y="212607"/>
            <a:ext cx="9211675" cy="903389"/>
          </a:xfrm>
          <a:prstGeom prst="rect">
            <a:avLst/>
          </a:prstGeom>
        </p:spPr>
        <p:txBody>
          <a:bodyPr lIns="0" tIns="0" rIns="0" bIns="0" rtlCol="0" anchor="t">
            <a:spAutoFit/>
          </a:bodyPr>
          <a:lstStyle/>
          <a:p>
            <a:pPr algn="l">
              <a:lnSpc>
                <a:spcPts val="7680"/>
              </a:lnSpc>
            </a:pPr>
            <a:r>
              <a:rPr lang="en-US" sz="5400" b="1" dirty="0">
                <a:solidFill>
                  <a:srgbClr val="F6F6F6"/>
                </a:solidFill>
                <a:latin typeface="Inter Bold"/>
                <a:ea typeface="Inter Bold"/>
                <a:cs typeface="Inter Bold"/>
                <a:sym typeface="Inter Bold"/>
              </a:rPr>
              <a:t>SUB QUERIES</a:t>
            </a:r>
          </a:p>
        </p:txBody>
      </p:sp>
      <p:sp>
        <p:nvSpPr>
          <p:cNvPr id="4" name="TextBox 4"/>
          <p:cNvSpPr txBox="1"/>
          <p:nvPr/>
        </p:nvSpPr>
        <p:spPr>
          <a:xfrm>
            <a:off x="9671715" y="3136820"/>
            <a:ext cx="7623096" cy="3743325"/>
          </a:xfrm>
          <a:prstGeom prst="rect">
            <a:avLst/>
          </a:prstGeom>
        </p:spPr>
        <p:txBody>
          <a:bodyPr lIns="0" tIns="0" rIns="0" bIns="0" rtlCol="0" anchor="t">
            <a:spAutoFit/>
          </a:bodyPr>
          <a:lstStyle/>
          <a:p>
            <a:pPr algn="just">
              <a:lnSpc>
                <a:spcPts val="3720"/>
              </a:lnSpc>
            </a:pPr>
            <a:r>
              <a:rPr lang="en-US" sz="3100" b="1" dirty="0">
                <a:solidFill>
                  <a:srgbClr val="F6F6F6"/>
                </a:solidFill>
                <a:latin typeface="Inter Bold"/>
                <a:ea typeface="Inter Bold"/>
                <a:cs typeface="Inter Bold"/>
                <a:sym typeface="Inter Bold"/>
              </a:rPr>
              <a:t>Syntax : </a:t>
            </a:r>
            <a:r>
              <a:rPr lang="en-US" sz="2800" dirty="0">
                <a:solidFill>
                  <a:srgbClr val="F6F6F6"/>
                </a:solidFill>
                <a:latin typeface="Inter"/>
                <a:ea typeface="Inter"/>
                <a:cs typeface="Inter"/>
                <a:sym typeface="Inter"/>
              </a:rPr>
              <a:t>SELECT </a:t>
            </a:r>
            <a:r>
              <a:rPr lang="en-US" sz="2800" dirty="0" err="1">
                <a:solidFill>
                  <a:srgbClr val="F6F6F6"/>
                </a:solidFill>
                <a:latin typeface="Inter"/>
                <a:ea typeface="Inter"/>
                <a:cs typeface="Inter"/>
                <a:sym typeface="Inter"/>
              </a:rPr>
              <a:t>PropertyID</a:t>
            </a:r>
            <a:r>
              <a:rPr lang="en-US" sz="2800" dirty="0">
                <a:solidFill>
                  <a:srgbClr val="F6F6F6"/>
                </a:solidFill>
                <a:latin typeface="Inter"/>
                <a:ea typeface="Inter"/>
                <a:cs typeface="Inter"/>
                <a:sym typeface="Inter"/>
              </a:rPr>
              <a:t>, </a:t>
            </a:r>
            <a:r>
              <a:rPr lang="en-US" sz="2800" dirty="0" err="1">
                <a:solidFill>
                  <a:srgbClr val="F6F6F6"/>
                </a:solidFill>
                <a:latin typeface="Inter"/>
                <a:ea typeface="Inter"/>
                <a:cs typeface="Inter"/>
                <a:sym typeface="Inter"/>
              </a:rPr>
              <a:t>SalePrice</a:t>
            </a:r>
            <a:r>
              <a:rPr lang="en-US" sz="2800" dirty="0">
                <a:solidFill>
                  <a:srgbClr val="F6F6F6"/>
                </a:solidFill>
                <a:latin typeface="Inter"/>
                <a:ea typeface="Inter"/>
                <a:cs typeface="Inter"/>
                <a:sym typeface="Inter"/>
              </a:rPr>
              <a:t>, </a:t>
            </a:r>
          </a:p>
          <a:p>
            <a:pPr algn="just">
              <a:lnSpc>
                <a:spcPts val="3720"/>
              </a:lnSpc>
            </a:pPr>
            <a:r>
              <a:rPr lang="en-US" sz="2800" dirty="0">
                <a:solidFill>
                  <a:srgbClr val="F6F6F6"/>
                </a:solidFill>
                <a:latin typeface="Inter"/>
                <a:ea typeface="Inter"/>
                <a:cs typeface="Inter"/>
                <a:sym typeface="Inter"/>
              </a:rPr>
              <a:t>(SELECT </a:t>
            </a:r>
            <a:r>
              <a:rPr lang="en-US" sz="2800" dirty="0" err="1">
                <a:solidFill>
                  <a:srgbClr val="F6F6F6"/>
                </a:solidFill>
                <a:latin typeface="Inter"/>
                <a:ea typeface="Inter"/>
                <a:cs typeface="Inter"/>
                <a:sym typeface="Inter"/>
              </a:rPr>
              <a:t>TotalValue</a:t>
            </a:r>
            <a:r>
              <a:rPr lang="en-US" sz="2800" dirty="0">
                <a:solidFill>
                  <a:srgbClr val="F6F6F6"/>
                </a:solidFill>
                <a:latin typeface="Inter"/>
                <a:ea typeface="Inter"/>
                <a:cs typeface="Inter"/>
                <a:sym typeface="Inter"/>
              </a:rPr>
              <a:t> FROM Valuations V WHERE </a:t>
            </a:r>
            <a:r>
              <a:rPr lang="en-US" sz="2800" dirty="0" err="1">
                <a:solidFill>
                  <a:srgbClr val="F6F6F6"/>
                </a:solidFill>
                <a:latin typeface="Inter"/>
                <a:ea typeface="Inter"/>
                <a:cs typeface="Inter"/>
                <a:sym typeface="Inter"/>
              </a:rPr>
              <a:t>V.PropertyID</a:t>
            </a:r>
            <a:r>
              <a:rPr lang="en-US" sz="2800" dirty="0">
                <a:solidFill>
                  <a:srgbClr val="F6F6F6"/>
                </a:solidFill>
                <a:latin typeface="Inter"/>
                <a:ea typeface="Inter"/>
                <a:cs typeface="Inter"/>
                <a:sym typeface="Inter"/>
              </a:rPr>
              <a:t> = </a:t>
            </a:r>
            <a:r>
              <a:rPr lang="en-US" sz="2800" dirty="0" err="1">
                <a:solidFill>
                  <a:srgbClr val="F6F6F6"/>
                </a:solidFill>
                <a:latin typeface="Inter"/>
                <a:ea typeface="Inter"/>
                <a:cs typeface="Inter"/>
                <a:sym typeface="Inter"/>
              </a:rPr>
              <a:t>S.PropertyID</a:t>
            </a:r>
            <a:r>
              <a:rPr lang="en-US" sz="2800" dirty="0">
                <a:solidFill>
                  <a:srgbClr val="F6F6F6"/>
                </a:solidFill>
                <a:latin typeface="Inter"/>
                <a:ea typeface="Inter"/>
                <a:cs typeface="Inter"/>
                <a:sym typeface="Inter"/>
              </a:rPr>
              <a:t>) AS Valuation</a:t>
            </a:r>
          </a:p>
          <a:p>
            <a:pPr algn="just">
              <a:lnSpc>
                <a:spcPts val="3720"/>
              </a:lnSpc>
            </a:pPr>
            <a:r>
              <a:rPr lang="en-US" sz="2800" dirty="0">
                <a:solidFill>
                  <a:srgbClr val="F6F6F6"/>
                </a:solidFill>
                <a:latin typeface="Inter"/>
                <a:ea typeface="Inter"/>
                <a:cs typeface="Inter"/>
                <a:sym typeface="Inter"/>
              </a:rPr>
              <a:t>FROM Sales S</a:t>
            </a:r>
          </a:p>
          <a:p>
            <a:pPr algn="just">
              <a:lnSpc>
                <a:spcPts val="3720"/>
              </a:lnSpc>
              <a:spcBef>
                <a:spcPct val="0"/>
              </a:spcBef>
            </a:pPr>
            <a:r>
              <a:rPr lang="en-US" sz="2800" dirty="0">
                <a:solidFill>
                  <a:srgbClr val="F6F6F6"/>
                </a:solidFill>
                <a:latin typeface="Inter"/>
                <a:ea typeface="Inter"/>
                <a:cs typeface="Inter"/>
                <a:sym typeface="Inter"/>
              </a:rPr>
              <a:t>WHERE </a:t>
            </a:r>
            <a:r>
              <a:rPr lang="en-US" sz="2800" dirty="0" err="1">
                <a:solidFill>
                  <a:srgbClr val="F6F6F6"/>
                </a:solidFill>
                <a:latin typeface="Inter"/>
                <a:ea typeface="Inter"/>
                <a:cs typeface="Inter"/>
                <a:sym typeface="Inter"/>
              </a:rPr>
              <a:t>SalePrice</a:t>
            </a:r>
            <a:r>
              <a:rPr lang="en-US" sz="2800" dirty="0">
                <a:solidFill>
                  <a:srgbClr val="F6F6F6"/>
                </a:solidFill>
                <a:latin typeface="Inter"/>
                <a:ea typeface="Inter"/>
                <a:cs typeface="Inter"/>
                <a:sym typeface="Inter"/>
              </a:rPr>
              <a:t> &gt; (SELECT </a:t>
            </a:r>
            <a:r>
              <a:rPr lang="en-US" sz="2800" dirty="0" err="1">
                <a:solidFill>
                  <a:srgbClr val="F6F6F6"/>
                </a:solidFill>
                <a:latin typeface="Inter"/>
                <a:ea typeface="Inter"/>
                <a:cs typeface="Inter"/>
                <a:sym typeface="Inter"/>
              </a:rPr>
              <a:t>TotalValue</a:t>
            </a:r>
            <a:r>
              <a:rPr lang="en-US" sz="2800" dirty="0">
                <a:solidFill>
                  <a:srgbClr val="F6F6F6"/>
                </a:solidFill>
                <a:latin typeface="Inter"/>
                <a:ea typeface="Inter"/>
                <a:cs typeface="Inter"/>
                <a:sym typeface="Inter"/>
              </a:rPr>
              <a:t> FROM Valuations V WHERE </a:t>
            </a:r>
            <a:r>
              <a:rPr lang="en-US" sz="2800" dirty="0" err="1">
                <a:solidFill>
                  <a:srgbClr val="F6F6F6"/>
                </a:solidFill>
                <a:latin typeface="Inter"/>
                <a:ea typeface="Inter"/>
                <a:cs typeface="Inter"/>
                <a:sym typeface="Inter"/>
              </a:rPr>
              <a:t>V.PropertyID</a:t>
            </a:r>
            <a:r>
              <a:rPr lang="en-US" sz="2800" dirty="0">
                <a:solidFill>
                  <a:srgbClr val="F6F6F6"/>
                </a:solidFill>
                <a:latin typeface="Inter"/>
                <a:ea typeface="Inter"/>
                <a:cs typeface="Inter"/>
                <a:sym typeface="Inter"/>
              </a:rPr>
              <a:t> = </a:t>
            </a:r>
            <a:r>
              <a:rPr lang="en-US" sz="2800" dirty="0" err="1">
                <a:solidFill>
                  <a:srgbClr val="F6F6F6"/>
                </a:solidFill>
                <a:latin typeface="Inter"/>
                <a:ea typeface="Inter"/>
                <a:cs typeface="Inter"/>
                <a:sym typeface="Inter"/>
              </a:rPr>
              <a:t>S.PropertyID</a:t>
            </a:r>
            <a:r>
              <a:rPr lang="en-US" sz="2800" dirty="0">
                <a:solidFill>
                  <a:srgbClr val="F6F6F6"/>
                </a:solidFill>
                <a:latin typeface="Inter"/>
                <a:ea typeface="Inter"/>
                <a:cs typeface="Inter"/>
                <a:sym typeface="Inter"/>
              </a:rPr>
              <a:t>);</a:t>
            </a:r>
          </a:p>
        </p:txBody>
      </p:sp>
      <p:sp>
        <p:nvSpPr>
          <p:cNvPr id="5" name="TextBox 5"/>
          <p:cNvSpPr txBox="1"/>
          <p:nvPr/>
        </p:nvSpPr>
        <p:spPr>
          <a:xfrm>
            <a:off x="9671715" y="1551580"/>
            <a:ext cx="7623096" cy="1095375"/>
          </a:xfrm>
          <a:prstGeom prst="rect">
            <a:avLst/>
          </a:prstGeom>
        </p:spPr>
        <p:txBody>
          <a:bodyPr lIns="0" tIns="0" rIns="0" bIns="0" rtlCol="0" anchor="t">
            <a:spAutoFit/>
          </a:bodyPr>
          <a:lstStyle/>
          <a:p>
            <a:pPr algn="just">
              <a:lnSpc>
                <a:spcPts val="4320"/>
              </a:lnSpc>
              <a:spcBef>
                <a:spcPct val="0"/>
              </a:spcBef>
            </a:pPr>
            <a:r>
              <a:rPr lang="en-US" sz="3600" b="1">
                <a:solidFill>
                  <a:srgbClr val="F6F6F6"/>
                </a:solidFill>
                <a:latin typeface="Inter Bold"/>
                <a:ea typeface="Inter Bold"/>
                <a:cs typeface="Inter Bold"/>
                <a:sym typeface="Inter Bold"/>
              </a:rPr>
              <a:t>Find Properties Sold Above Their Valuation</a:t>
            </a:r>
          </a:p>
        </p:txBody>
      </p:sp>
      <p:grpSp>
        <p:nvGrpSpPr>
          <p:cNvPr id="6" name="Group 2">
            <a:extLst>
              <a:ext uri="{FF2B5EF4-FFF2-40B4-BE49-F238E27FC236}">
                <a16:creationId xmlns:a16="http://schemas.microsoft.com/office/drawing/2014/main" id="{6A188A69-06D4-6FD9-A3B4-4B2B1F8436B9}"/>
              </a:ext>
            </a:extLst>
          </p:cNvPr>
          <p:cNvGrpSpPr/>
          <p:nvPr/>
        </p:nvGrpSpPr>
        <p:grpSpPr>
          <a:xfrm>
            <a:off x="15605459" y="340258"/>
            <a:ext cx="2478257" cy="334963"/>
            <a:chOff x="0" y="67924"/>
            <a:chExt cx="3304343" cy="446618"/>
          </a:xfrm>
        </p:grpSpPr>
        <p:sp>
          <p:nvSpPr>
            <p:cNvPr id="7" name="AutoShape 3">
              <a:extLst>
                <a:ext uri="{FF2B5EF4-FFF2-40B4-BE49-F238E27FC236}">
                  <a16:creationId xmlns:a16="http://schemas.microsoft.com/office/drawing/2014/main" id="{8A2C1103-3FF5-0B4C-3DD8-FA0FCB9D276B}"/>
                </a:ext>
              </a:extLst>
            </p:cNvPr>
            <p:cNvSpPr/>
            <p:nvPr/>
          </p:nvSpPr>
          <p:spPr>
            <a:xfrm>
              <a:off x="0" y="254000"/>
              <a:ext cx="1619917" cy="50123"/>
            </a:xfrm>
            <a:prstGeom prst="rect">
              <a:avLst/>
            </a:prstGeom>
            <a:solidFill>
              <a:srgbClr val="F6F6F6"/>
            </a:solidFill>
          </p:spPr>
        </p:sp>
        <p:sp>
          <p:nvSpPr>
            <p:cNvPr id="8" name="TextBox 4">
              <a:extLst>
                <a:ext uri="{FF2B5EF4-FFF2-40B4-BE49-F238E27FC236}">
                  <a16:creationId xmlns:a16="http://schemas.microsoft.com/office/drawing/2014/main" id="{E112B713-25B2-D8A9-F07C-E6FB2F0B7802}"/>
                </a:ext>
              </a:extLst>
            </p:cNvPr>
            <p:cNvSpPr txBox="1"/>
            <p:nvPr/>
          </p:nvSpPr>
          <p:spPr>
            <a:xfrm>
              <a:off x="1986392" y="67924"/>
              <a:ext cx="1317951" cy="446618"/>
            </a:xfrm>
            <a:prstGeom prst="rect">
              <a:avLst/>
            </a:prstGeom>
          </p:spPr>
          <p:txBody>
            <a:bodyPr lIns="0" tIns="0" rIns="0" bIns="0" rtlCol="0" anchor="t">
              <a:spAutoFit/>
            </a:bodyPr>
            <a:lstStyle/>
            <a:p>
              <a:pPr algn="r">
                <a:lnSpc>
                  <a:spcPts val="2464"/>
                </a:lnSpc>
              </a:pPr>
              <a:r>
                <a:rPr lang="en-US" sz="2800" b="1" i="1" dirty="0">
                  <a:solidFill>
                    <a:srgbClr val="F6F6F6"/>
                  </a:solidFill>
                  <a:latin typeface="Assistant Regular Bold" panose="020B0604020202020204" charset="-79"/>
                  <a:ea typeface="Assistant Regular"/>
                  <a:cs typeface="Assistant Regular Bold" panose="020B0604020202020204" charset="-79"/>
                  <a:sym typeface="Assistant Regular"/>
                </a:rPr>
                <a:t>16</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138" y="1333500"/>
            <a:ext cx="9293372" cy="5729207"/>
          </a:xfrm>
          <a:custGeom>
            <a:avLst/>
            <a:gdLst/>
            <a:ahLst/>
            <a:cxnLst/>
            <a:rect l="l" t="t" r="r" b="b"/>
            <a:pathLst>
              <a:path w="9354813" h="8869439">
                <a:moveTo>
                  <a:pt x="0" y="0"/>
                </a:moveTo>
                <a:lnTo>
                  <a:pt x="9354813" y="0"/>
                </a:lnTo>
                <a:lnTo>
                  <a:pt x="9354813" y="8869439"/>
                </a:lnTo>
                <a:lnTo>
                  <a:pt x="0" y="8869439"/>
                </a:lnTo>
                <a:lnTo>
                  <a:pt x="0" y="0"/>
                </a:lnTo>
                <a:close/>
              </a:path>
            </a:pathLst>
          </a:custGeom>
          <a:blipFill>
            <a:blip r:embed="rId2"/>
            <a:stretch>
              <a:fillRect l="-3465" t="-14463" r="-74282" b="-62180"/>
            </a:stretch>
          </a:blipFill>
        </p:spPr>
      </p:sp>
      <p:sp>
        <p:nvSpPr>
          <p:cNvPr id="3" name="TextBox 3"/>
          <p:cNvSpPr txBox="1"/>
          <p:nvPr/>
        </p:nvSpPr>
        <p:spPr>
          <a:xfrm>
            <a:off x="143138" y="212607"/>
            <a:ext cx="9211675" cy="903389"/>
          </a:xfrm>
          <a:prstGeom prst="rect">
            <a:avLst/>
          </a:prstGeom>
        </p:spPr>
        <p:txBody>
          <a:bodyPr lIns="0" tIns="0" rIns="0" bIns="0" rtlCol="0" anchor="t">
            <a:spAutoFit/>
          </a:bodyPr>
          <a:lstStyle/>
          <a:p>
            <a:pPr algn="l">
              <a:lnSpc>
                <a:spcPts val="7680"/>
              </a:lnSpc>
            </a:pPr>
            <a:r>
              <a:rPr lang="en-US" sz="5400" b="1" dirty="0">
                <a:solidFill>
                  <a:srgbClr val="F6F6F6"/>
                </a:solidFill>
                <a:latin typeface="Inter Bold"/>
                <a:ea typeface="Inter Bold"/>
                <a:cs typeface="Inter Bold"/>
                <a:sym typeface="Inter Bold"/>
              </a:rPr>
              <a:t>SUB QUERIES</a:t>
            </a:r>
          </a:p>
        </p:txBody>
      </p:sp>
      <p:sp>
        <p:nvSpPr>
          <p:cNvPr id="4" name="TextBox 4"/>
          <p:cNvSpPr txBox="1"/>
          <p:nvPr/>
        </p:nvSpPr>
        <p:spPr>
          <a:xfrm>
            <a:off x="9671715" y="1551580"/>
            <a:ext cx="7038045" cy="1095375"/>
          </a:xfrm>
          <a:prstGeom prst="rect">
            <a:avLst/>
          </a:prstGeom>
        </p:spPr>
        <p:txBody>
          <a:bodyPr lIns="0" tIns="0" rIns="0" bIns="0" rtlCol="0" anchor="t">
            <a:spAutoFit/>
          </a:bodyPr>
          <a:lstStyle/>
          <a:p>
            <a:pPr algn="just">
              <a:lnSpc>
                <a:spcPts val="4320"/>
              </a:lnSpc>
              <a:spcBef>
                <a:spcPct val="0"/>
              </a:spcBef>
            </a:pPr>
            <a:r>
              <a:rPr lang="en-US" sz="3600" b="1">
                <a:solidFill>
                  <a:srgbClr val="F6F6F6"/>
                </a:solidFill>
                <a:latin typeface="Inter Bold"/>
                <a:ea typeface="Inter Bold"/>
                <a:cs typeface="Inter Bold"/>
                <a:sym typeface="Inter Bold"/>
              </a:rPr>
              <a:t>Find the Average Sale Price for Each Tax District</a:t>
            </a:r>
          </a:p>
        </p:txBody>
      </p:sp>
      <p:sp>
        <p:nvSpPr>
          <p:cNvPr id="5" name="TextBox 5"/>
          <p:cNvSpPr txBox="1"/>
          <p:nvPr/>
        </p:nvSpPr>
        <p:spPr>
          <a:xfrm>
            <a:off x="9671715" y="3136820"/>
            <a:ext cx="7038045" cy="4744889"/>
          </a:xfrm>
          <a:prstGeom prst="rect">
            <a:avLst/>
          </a:prstGeom>
        </p:spPr>
        <p:txBody>
          <a:bodyPr lIns="0" tIns="0" rIns="0" bIns="0" rtlCol="0" anchor="t">
            <a:spAutoFit/>
          </a:bodyPr>
          <a:lstStyle/>
          <a:p>
            <a:pPr>
              <a:lnSpc>
                <a:spcPts val="3720"/>
              </a:lnSpc>
            </a:pPr>
            <a:r>
              <a:rPr lang="en-US" sz="3100" b="1" dirty="0">
                <a:solidFill>
                  <a:srgbClr val="F6F6F6"/>
                </a:solidFill>
                <a:latin typeface="Inter Bold"/>
                <a:ea typeface="Inter Bold"/>
                <a:cs typeface="Inter Bold"/>
                <a:sym typeface="Inter Bold"/>
              </a:rPr>
              <a:t>Syntax : </a:t>
            </a:r>
            <a:r>
              <a:rPr lang="en-US" sz="2800" dirty="0">
                <a:solidFill>
                  <a:srgbClr val="F6F6F6"/>
                </a:solidFill>
                <a:latin typeface="Inter"/>
                <a:ea typeface="Inter"/>
                <a:cs typeface="Inter"/>
                <a:sym typeface="Inter"/>
              </a:rPr>
              <a:t>SELECT </a:t>
            </a:r>
            <a:r>
              <a:rPr lang="en-US" sz="2800" dirty="0" err="1">
                <a:solidFill>
                  <a:srgbClr val="F6F6F6"/>
                </a:solidFill>
                <a:latin typeface="Inter"/>
                <a:ea typeface="Inter"/>
                <a:cs typeface="Inter"/>
                <a:sym typeface="Inter"/>
              </a:rPr>
              <a:t>TaxDistrict</a:t>
            </a:r>
            <a:r>
              <a:rPr lang="en-US" sz="2800" dirty="0">
                <a:solidFill>
                  <a:srgbClr val="F6F6F6"/>
                </a:solidFill>
                <a:latin typeface="Inter"/>
                <a:ea typeface="Inter"/>
                <a:cs typeface="Inter"/>
                <a:sym typeface="Inter"/>
              </a:rPr>
              <a:t>, </a:t>
            </a:r>
          </a:p>
          <a:p>
            <a:pPr>
              <a:lnSpc>
                <a:spcPts val="3720"/>
              </a:lnSpc>
            </a:pPr>
            <a:r>
              <a:rPr lang="en-US" sz="2800" dirty="0">
                <a:solidFill>
                  <a:srgbClr val="F6F6F6"/>
                </a:solidFill>
                <a:latin typeface="Inter"/>
                <a:ea typeface="Inter"/>
                <a:cs typeface="Inter"/>
                <a:sym typeface="Inter"/>
              </a:rPr>
              <a:t>(SELECT AVG(</a:t>
            </a:r>
            <a:r>
              <a:rPr lang="en-US" sz="2800" dirty="0" err="1">
                <a:solidFill>
                  <a:srgbClr val="F6F6F6"/>
                </a:solidFill>
                <a:latin typeface="Inter"/>
                <a:ea typeface="Inter"/>
                <a:cs typeface="Inter"/>
                <a:sym typeface="Inter"/>
              </a:rPr>
              <a:t>SalePrice</a:t>
            </a:r>
            <a:r>
              <a:rPr lang="en-US" sz="2800" dirty="0">
                <a:solidFill>
                  <a:srgbClr val="F6F6F6"/>
                </a:solidFill>
                <a:latin typeface="Inter"/>
                <a:ea typeface="Inter"/>
                <a:cs typeface="Inter"/>
                <a:sym typeface="Inter"/>
              </a:rPr>
              <a:t>) </a:t>
            </a:r>
          </a:p>
          <a:p>
            <a:pPr>
              <a:lnSpc>
                <a:spcPts val="3720"/>
              </a:lnSpc>
            </a:pPr>
            <a:r>
              <a:rPr lang="en-US" sz="2800" dirty="0">
                <a:solidFill>
                  <a:srgbClr val="F6F6F6"/>
                </a:solidFill>
                <a:latin typeface="Inter"/>
                <a:ea typeface="Inter"/>
                <a:cs typeface="Inter"/>
                <a:sym typeface="Inter"/>
              </a:rPr>
              <a:t>FROM Sales S </a:t>
            </a:r>
          </a:p>
          <a:p>
            <a:pPr>
              <a:lnSpc>
                <a:spcPts val="3720"/>
              </a:lnSpc>
            </a:pPr>
            <a:r>
              <a:rPr lang="en-US" sz="2800" dirty="0">
                <a:solidFill>
                  <a:srgbClr val="F6F6F6"/>
                </a:solidFill>
                <a:latin typeface="Inter"/>
                <a:ea typeface="Inter"/>
                <a:cs typeface="Inter"/>
                <a:sym typeface="Inter"/>
              </a:rPr>
              <a:t>JOIN Properties P ON </a:t>
            </a:r>
            <a:r>
              <a:rPr lang="en-US" sz="2800" dirty="0" err="1">
                <a:solidFill>
                  <a:srgbClr val="F6F6F6"/>
                </a:solidFill>
                <a:latin typeface="Inter"/>
                <a:ea typeface="Inter"/>
                <a:cs typeface="Inter"/>
                <a:sym typeface="Inter"/>
              </a:rPr>
              <a:t>S.PropertyID</a:t>
            </a:r>
            <a:r>
              <a:rPr lang="en-US" sz="2800" dirty="0">
                <a:solidFill>
                  <a:srgbClr val="F6F6F6"/>
                </a:solidFill>
                <a:latin typeface="Inter"/>
                <a:ea typeface="Inter"/>
                <a:cs typeface="Inter"/>
                <a:sym typeface="Inter"/>
              </a:rPr>
              <a:t> =        </a:t>
            </a:r>
          </a:p>
          <a:p>
            <a:pPr>
              <a:lnSpc>
                <a:spcPts val="3720"/>
              </a:lnSpc>
            </a:pPr>
            <a:r>
              <a:rPr lang="en-US" sz="2800" dirty="0" err="1">
                <a:solidFill>
                  <a:srgbClr val="F6F6F6"/>
                </a:solidFill>
                <a:latin typeface="Inter"/>
                <a:ea typeface="Inter"/>
                <a:cs typeface="Inter"/>
                <a:sym typeface="Inter"/>
              </a:rPr>
              <a:t>P.PropertyID</a:t>
            </a:r>
            <a:r>
              <a:rPr lang="en-US" sz="2800" dirty="0">
                <a:solidFill>
                  <a:srgbClr val="F6F6F6"/>
                </a:solidFill>
                <a:latin typeface="Inter"/>
                <a:ea typeface="Inter"/>
                <a:cs typeface="Inter"/>
                <a:sym typeface="Inter"/>
              </a:rPr>
              <a:t> </a:t>
            </a:r>
          </a:p>
          <a:p>
            <a:pPr>
              <a:lnSpc>
                <a:spcPts val="3720"/>
              </a:lnSpc>
            </a:pPr>
            <a:r>
              <a:rPr lang="en-US" sz="2800" dirty="0">
                <a:solidFill>
                  <a:srgbClr val="F6F6F6"/>
                </a:solidFill>
                <a:latin typeface="Inter"/>
                <a:ea typeface="Inter"/>
                <a:cs typeface="Inter"/>
                <a:sym typeface="Inter"/>
              </a:rPr>
              <a:t>WHERE </a:t>
            </a:r>
            <a:r>
              <a:rPr lang="en-US" sz="2800" dirty="0" err="1">
                <a:solidFill>
                  <a:srgbClr val="F6F6F6"/>
                </a:solidFill>
                <a:latin typeface="Inter"/>
                <a:ea typeface="Inter"/>
                <a:cs typeface="Inter"/>
                <a:sym typeface="Inter"/>
              </a:rPr>
              <a:t>P.TaxDistrict</a:t>
            </a:r>
            <a:r>
              <a:rPr lang="en-US" sz="2800" dirty="0">
                <a:solidFill>
                  <a:srgbClr val="F6F6F6"/>
                </a:solidFill>
                <a:latin typeface="Inter"/>
                <a:ea typeface="Inter"/>
                <a:cs typeface="Inter"/>
                <a:sym typeface="Inter"/>
              </a:rPr>
              <a:t> = </a:t>
            </a:r>
            <a:r>
              <a:rPr lang="en-US" sz="2800" dirty="0" err="1">
                <a:solidFill>
                  <a:srgbClr val="F6F6F6"/>
                </a:solidFill>
                <a:latin typeface="Inter"/>
                <a:ea typeface="Inter"/>
                <a:cs typeface="Inter"/>
                <a:sym typeface="Inter"/>
              </a:rPr>
              <a:t>T.TaxDistrict</a:t>
            </a:r>
            <a:r>
              <a:rPr lang="en-US" sz="2800" dirty="0">
                <a:solidFill>
                  <a:srgbClr val="F6F6F6"/>
                </a:solidFill>
                <a:latin typeface="Inter"/>
                <a:ea typeface="Inter"/>
                <a:cs typeface="Inter"/>
                <a:sym typeface="Inter"/>
              </a:rPr>
              <a:t>) AS </a:t>
            </a:r>
            <a:r>
              <a:rPr lang="en-US" sz="2800" dirty="0" err="1">
                <a:solidFill>
                  <a:srgbClr val="F6F6F6"/>
                </a:solidFill>
                <a:latin typeface="Inter"/>
                <a:ea typeface="Inter"/>
                <a:cs typeface="Inter"/>
                <a:sym typeface="Inter"/>
              </a:rPr>
              <a:t>AvgSalePrice</a:t>
            </a:r>
            <a:endParaRPr lang="en-US" sz="2800" dirty="0">
              <a:solidFill>
                <a:srgbClr val="F6F6F6"/>
              </a:solidFill>
              <a:latin typeface="Inter"/>
              <a:ea typeface="Inter"/>
              <a:cs typeface="Inter"/>
              <a:sym typeface="Inter"/>
            </a:endParaRPr>
          </a:p>
          <a:p>
            <a:pPr>
              <a:lnSpc>
                <a:spcPts val="3720"/>
              </a:lnSpc>
            </a:pPr>
            <a:r>
              <a:rPr lang="en-US" sz="2800" dirty="0">
                <a:solidFill>
                  <a:srgbClr val="F6F6F6"/>
                </a:solidFill>
                <a:latin typeface="Inter"/>
                <a:ea typeface="Inter"/>
                <a:cs typeface="Inter"/>
                <a:sym typeface="Inter"/>
              </a:rPr>
              <a:t>FROM </a:t>
            </a:r>
            <a:r>
              <a:rPr lang="en-US" sz="2800" dirty="0" err="1">
                <a:solidFill>
                  <a:srgbClr val="F6F6F6"/>
                </a:solidFill>
                <a:latin typeface="Inter"/>
                <a:ea typeface="Inter"/>
                <a:cs typeface="Inter"/>
                <a:sym typeface="Inter"/>
              </a:rPr>
              <a:t>TaxRecords</a:t>
            </a:r>
            <a:r>
              <a:rPr lang="en-US" sz="2800" dirty="0">
                <a:solidFill>
                  <a:srgbClr val="F6F6F6"/>
                </a:solidFill>
                <a:latin typeface="Inter"/>
                <a:ea typeface="Inter"/>
                <a:cs typeface="Inter"/>
                <a:sym typeface="Inter"/>
              </a:rPr>
              <a:t> T</a:t>
            </a:r>
          </a:p>
          <a:p>
            <a:pPr>
              <a:lnSpc>
                <a:spcPts val="3720"/>
              </a:lnSpc>
            </a:pPr>
            <a:r>
              <a:rPr lang="en-US" sz="2800" dirty="0">
                <a:solidFill>
                  <a:srgbClr val="F6F6F6"/>
                </a:solidFill>
                <a:latin typeface="Inter"/>
                <a:ea typeface="Inter"/>
                <a:cs typeface="Inter"/>
                <a:sym typeface="Inter"/>
              </a:rPr>
              <a:t>GROUP BY </a:t>
            </a:r>
            <a:r>
              <a:rPr lang="en-US" sz="2800" dirty="0" err="1">
                <a:solidFill>
                  <a:srgbClr val="F6F6F6"/>
                </a:solidFill>
                <a:latin typeface="Inter"/>
                <a:ea typeface="Inter"/>
                <a:cs typeface="Inter"/>
                <a:sym typeface="Inter"/>
              </a:rPr>
              <a:t>TaxDistrict</a:t>
            </a:r>
            <a:r>
              <a:rPr lang="en-US" sz="2800" dirty="0">
                <a:solidFill>
                  <a:srgbClr val="F6F6F6"/>
                </a:solidFill>
                <a:latin typeface="Inter"/>
                <a:ea typeface="Inter"/>
                <a:cs typeface="Inter"/>
                <a:sym typeface="Inter"/>
              </a:rPr>
              <a:t>;</a:t>
            </a:r>
          </a:p>
          <a:p>
            <a:pPr algn="just">
              <a:lnSpc>
                <a:spcPts val="3720"/>
              </a:lnSpc>
              <a:spcBef>
                <a:spcPct val="0"/>
              </a:spcBef>
            </a:pPr>
            <a:endParaRPr lang="en-US" sz="3100" dirty="0">
              <a:solidFill>
                <a:srgbClr val="F6F6F6"/>
              </a:solidFill>
              <a:latin typeface="Inter"/>
              <a:ea typeface="Inter"/>
              <a:cs typeface="Inter"/>
              <a:sym typeface="Inter"/>
            </a:endParaRPr>
          </a:p>
        </p:txBody>
      </p:sp>
      <p:grpSp>
        <p:nvGrpSpPr>
          <p:cNvPr id="6" name="Group 2">
            <a:extLst>
              <a:ext uri="{FF2B5EF4-FFF2-40B4-BE49-F238E27FC236}">
                <a16:creationId xmlns:a16="http://schemas.microsoft.com/office/drawing/2014/main" id="{54E0C4FC-97C5-FD08-9E45-93C7FEA71C50}"/>
              </a:ext>
            </a:extLst>
          </p:cNvPr>
          <p:cNvGrpSpPr/>
          <p:nvPr/>
        </p:nvGrpSpPr>
        <p:grpSpPr>
          <a:xfrm>
            <a:off x="15605459" y="340258"/>
            <a:ext cx="2478257" cy="334963"/>
            <a:chOff x="0" y="67924"/>
            <a:chExt cx="3304343" cy="446618"/>
          </a:xfrm>
        </p:grpSpPr>
        <p:sp>
          <p:nvSpPr>
            <p:cNvPr id="7" name="AutoShape 3">
              <a:extLst>
                <a:ext uri="{FF2B5EF4-FFF2-40B4-BE49-F238E27FC236}">
                  <a16:creationId xmlns:a16="http://schemas.microsoft.com/office/drawing/2014/main" id="{87775C91-83E9-86AF-1D74-D975AC8892B5}"/>
                </a:ext>
              </a:extLst>
            </p:cNvPr>
            <p:cNvSpPr/>
            <p:nvPr/>
          </p:nvSpPr>
          <p:spPr>
            <a:xfrm>
              <a:off x="0" y="254000"/>
              <a:ext cx="1619917" cy="50123"/>
            </a:xfrm>
            <a:prstGeom prst="rect">
              <a:avLst/>
            </a:prstGeom>
            <a:solidFill>
              <a:srgbClr val="F6F6F6"/>
            </a:solidFill>
          </p:spPr>
        </p:sp>
        <p:sp>
          <p:nvSpPr>
            <p:cNvPr id="8" name="TextBox 4">
              <a:extLst>
                <a:ext uri="{FF2B5EF4-FFF2-40B4-BE49-F238E27FC236}">
                  <a16:creationId xmlns:a16="http://schemas.microsoft.com/office/drawing/2014/main" id="{833E3806-D6AE-5E01-2218-A69C1E82041C}"/>
                </a:ext>
              </a:extLst>
            </p:cNvPr>
            <p:cNvSpPr txBox="1"/>
            <p:nvPr/>
          </p:nvSpPr>
          <p:spPr>
            <a:xfrm>
              <a:off x="1986392" y="67924"/>
              <a:ext cx="1317951" cy="446618"/>
            </a:xfrm>
            <a:prstGeom prst="rect">
              <a:avLst/>
            </a:prstGeom>
          </p:spPr>
          <p:txBody>
            <a:bodyPr lIns="0" tIns="0" rIns="0" bIns="0" rtlCol="0" anchor="t">
              <a:spAutoFit/>
            </a:bodyPr>
            <a:lstStyle/>
            <a:p>
              <a:pPr algn="r">
                <a:lnSpc>
                  <a:spcPts val="2464"/>
                </a:lnSpc>
              </a:pPr>
              <a:r>
                <a:rPr lang="en-US" sz="2800" b="1" i="1" dirty="0">
                  <a:solidFill>
                    <a:srgbClr val="F6F6F6"/>
                  </a:solidFill>
                  <a:latin typeface="Assistant Regular Bold" panose="020B0604020202020204" charset="-79"/>
                  <a:ea typeface="Assistant Regular"/>
                  <a:cs typeface="Assistant Regular Bold" panose="020B0604020202020204" charset="-79"/>
                  <a:sym typeface="Assistant Regular"/>
                </a:rPr>
                <a:t>17</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137" y="1409700"/>
            <a:ext cx="9354813" cy="6172200"/>
          </a:xfrm>
          <a:custGeom>
            <a:avLst/>
            <a:gdLst/>
            <a:ahLst/>
            <a:cxnLst/>
            <a:rect l="l" t="t" r="r" b="b"/>
            <a:pathLst>
              <a:path w="9354813" h="8905388">
                <a:moveTo>
                  <a:pt x="0" y="0"/>
                </a:moveTo>
                <a:lnTo>
                  <a:pt x="9354813" y="0"/>
                </a:lnTo>
                <a:lnTo>
                  <a:pt x="9354813" y="8905388"/>
                </a:lnTo>
                <a:lnTo>
                  <a:pt x="0" y="8905388"/>
                </a:lnTo>
                <a:lnTo>
                  <a:pt x="0" y="0"/>
                </a:lnTo>
                <a:close/>
              </a:path>
            </a:pathLst>
          </a:custGeom>
          <a:blipFill>
            <a:blip r:embed="rId2"/>
            <a:stretch>
              <a:fillRect t="-2648" r="-66042" b="-62354"/>
            </a:stretch>
          </a:blipFill>
        </p:spPr>
      </p:sp>
      <p:sp>
        <p:nvSpPr>
          <p:cNvPr id="3" name="TextBox 3"/>
          <p:cNvSpPr txBox="1"/>
          <p:nvPr/>
        </p:nvSpPr>
        <p:spPr>
          <a:xfrm>
            <a:off x="143138" y="212607"/>
            <a:ext cx="9211675" cy="903389"/>
          </a:xfrm>
          <a:prstGeom prst="rect">
            <a:avLst/>
          </a:prstGeom>
        </p:spPr>
        <p:txBody>
          <a:bodyPr lIns="0" tIns="0" rIns="0" bIns="0" rtlCol="0" anchor="t">
            <a:spAutoFit/>
          </a:bodyPr>
          <a:lstStyle/>
          <a:p>
            <a:pPr algn="l">
              <a:lnSpc>
                <a:spcPts val="7680"/>
              </a:lnSpc>
            </a:pPr>
            <a:r>
              <a:rPr lang="en-US" sz="5400" b="1" dirty="0">
                <a:solidFill>
                  <a:srgbClr val="F6F6F6"/>
                </a:solidFill>
                <a:latin typeface="Inter Bold"/>
                <a:ea typeface="Inter Bold"/>
                <a:cs typeface="Inter Bold"/>
                <a:sym typeface="Inter Bold"/>
              </a:rPr>
              <a:t>SUB QUERIES</a:t>
            </a:r>
          </a:p>
        </p:txBody>
      </p:sp>
      <p:sp>
        <p:nvSpPr>
          <p:cNvPr id="4" name="TextBox 4"/>
          <p:cNvSpPr txBox="1"/>
          <p:nvPr/>
        </p:nvSpPr>
        <p:spPr>
          <a:xfrm>
            <a:off x="9671715" y="1551580"/>
            <a:ext cx="6526126" cy="1095375"/>
          </a:xfrm>
          <a:prstGeom prst="rect">
            <a:avLst/>
          </a:prstGeom>
        </p:spPr>
        <p:txBody>
          <a:bodyPr lIns="0" tIns="0" rIns="0" bIns="0" rtlCol="0" anchor="t">
            <a:spAutoFit/>
          </a:bodyPr>
          <a:lstStyle/>
          <a:p>
            <a:pPr algn="just">
              <a:lnSpc>
                <a:spcPts val="4320"/>
              </a:lnSpc>
              <a:spcBef>
                <a:spcPct val="0"/>
              </a:spcBef>
            </a:pPr>
            <a:r>
              <a:rPr lang="en-US" sz="3600" b="1">
                <a:solidFill>
                  <a:srgbClr val="F6F6F6"/>
                </a:solidFill>
                <a:latin typeface="Inter Bold"/>
                <a:ea typeface="Inter Bold"/>
                <a:cs typeface="Inter Bold"/>
                <a:sym typeface="Inter Bold"/>
              </a:rPr>
              <a:t>Find Properties Without Any Sales Record</a:t>
            </a:r>
          </a:p>
        </p:txBody>
      </p:sp>
      <p:sp>
        <p:nvSpPr>
          <p:cNvPr id="5" name="TextBox 5"/>
          <p:cNvSpPr txBox="1"/>
          <p:nvPr/>
        </p:nvSpPr>
        <p:spPr>
          <a:xfrm>
            <a:off x="9671715" y="3136820"/>
            <a:ext cx="7038045" cy="3321422"/>
          </a:xfrm>
          <a:prstGeom prst="rect">
            <a:avLst/>
          </a:prstGeom>
        </p:spPr>
        <p:txBody>
          <a:bodyPr lIns="0" tIns="0" rIns="0" bIns="0" rtlCol="0" anchor="t">
            <a:spAutoFit/>
          </a:bodyPr>
          <a:lstStyle/>
          <a:p>
            <a:pPr algn="l">
              <a:lnSpc>
                <a:spcPts val="3720"/>
              </a:lnSpc>
            </a:pPr>
            <a:r>
              <a:rPr lang="en-US" sz="3100" b="1" dirty="0">
                <a:solidFill>
                  <a:srgbClr val="F6F6F6"/>
                </a:solidFill>
                <a:latin typeface="Inter Bold"/>
                <a:ea typeface="Inter Bold"/>
                <a:cs typeface="Inter Bold"/>
                <a:sym typeface="Inter Bold"/>
              </a:rPr>
              <a:t>Syntax : </a:t>
            </a:r>
            <a:r>
              <a:rPr lang="en-US" sz="2800" dirty="0">
                <a:solidFill>
                  <a:srgbClr val="F6F6F6"/>
                </a:solidFill>
                <a:latin typeface="Inter"/>
                <a:ea typeface="Inter"/>
                <a:cs typeface="Inter"/>
                <a:sym typeface="Inter"/>
              </a:rPr>
              <a:t>SELECT </a:t>
            </a:r>
            <a:r>
              <a:rPr lang="en-US" sz="2800" dirty="0" err="1">
                <a:solidFill>
                  <a:srgbClr val="F6F6F6"/>
                </a:solidFill>
                <a:latin typeface="Inter"/>
                <a:ea typeface="Inter"/>
                <a:cs typeface="Inter"/>
                <a:sym typeface="Inter"/>
              </a:rPr>
              <a:t>PropertyID</a:t>
            </a:r>
            <a:r>
              <a:rPr lang="en-US" sz="2800" dirty="0">
                <a:solidFill>
                  <a:srgbClr val="F6F6F6"/>
                </a:solidFill>
                <a:latin typeface="Inter"/>
                <a:ea typeface="Inter"/>
                <a:cs typeface="Inter"/>
                <a:sym typeface="Inter"/>
              </a:rPr>
              <a:t>, </a:t>
            </a:r>
            <a:r>
              <a:rPr lang="en-US" sz="2800" dirty="0" err="1">
                <a:solidFill>
                  <a:srgbClr val="F6F6F6"/>
                </a:solidFill>
                <a:latin typeface="Inter"/>
                <a:ea typeface="Inter"/>
                <a:cs typeface="Inter"/>
                <a:sym typeface="Inter"/>
              </a:rPr>
              <a:t>PropertyAddress</a:t>
            </a:r>
            <a:endParaRPr lang="en-US" sz="2800" dirty="0">
              <a:solidFill>
                <a:srgbClr val="F6F6F6"/>
              </a:solidFill>
              <a:latin typeface="Inter"/>
              <a:ea typeface="Inter"/>
              <a:cs typeface="Inter"/>
              <a:sym typeface="Inter"/>
            </a:endParaRPr>
          </a:p>
          <a:p>
            <a:pPr algn="l">
              <a:lnSpc>
                <a:spcPts val="3720"/>
              </a:lnSpc>
            </a:pPr>
            <a:r>
              <a:rPr lang="en-US" sz="2800" dirty="0">
                <a:solidFill>
                  <a:srgbClr val="F6F6F6"/>
                </a:solidFill>
                <a:latin typeface="Inter"/>
                <a:ea typeface="Inter"/>
                <a:cs typeface="Inter"/>
                <a:sym typeface="Inter"/>
              </a:rPr>
              <a:t>FROM Properties</a:t>
            </a:r>
          </a:p>
          <a:p>
            <a:pPr algn="l">
              <a:lnSpc>
                <a:spcPts val="3720"/>
              </a:lnSpc>
            </a:pPr>
            <a:r>
              <a:rPr lang="en-US" sz="2800" dirty="0">
                <a:solidFill>
                  <a:srgbClr val="F6F6F6"/>
                </a:solidFill>
                <a:latin typeface="Inter"/>
                <a:ea typeface="Inter"/>
                <a:cs typeface="Inter"/>
                <a:sym typeface="Inter"/>
              </a:rPr>
              <a:t>WHERE </a:t>
            </a:r>
            <a:r>
              <a:rPr lang="en-US" sz="2800" dirty="0" err="1">
                <a:solidFill>
                  <a:srgbClr val="F6F6F6"/>
                </a:solidFill>
                <a:latin typeface="Inter"/>
                <a:ea typeface="Inter"/>
                <a:cs typeface="Inter"/>
                <a:sym typeface="Inter"/>
              </a:rPr>
              <a:t>PropertyID</a:t>
            </a:r>
            <a:r>
              <a:rPr lang="en-US" sz="2800" dirty="0">
                <a:solidFill>
                  <a:srgbClr val="F6F6F6"/>
                </a:solidFill>
                <a:latin typeface="Inter"/>
                <a:ea typeface="Inter"/>
                <a:cs typeface="Inter"/>
                <a:sym typeface="Inter"/>
              </a:rPr>
              <a:t> NOT IN (SELECT </a:t>
            </a:r>
            <a:r>
              <a:rPr lang="en-US" sz="2800" dirty="0" err="1">
                <a:solidFill>
                  <a:srgbClr val="F6F6F6"/>
                </a:solidFill>
                <a:latin typeface="Inter"/>
                <a:ea typeface="Inter"/>
                <a:cs typeface="Inter"/>
                <a:sym typeface="Inter"/>
              </a:rPr>
              <a:t>PropertyID</a:t>
            </a:r>
            <a:r>
              <a:rPr lang="en-US" sz="2800" dirty="0">
                <a:solidFill>
                  <a:srgbClr val="F6F6F6"/>
                </a:solidFill>
                <a:latin typeface="Inter"/>
                <a:ea typeface="Inter"/>
                <a:cs typeface="Inter"/>
                <a:sym typeface="Inter"/>
              </a:rPr>
              <a:t> FROM Sales);</a:t>
            </a:r>
          </a:p>
          <a:p>
            <a:pPr algn="just">
              <a:lnSpc>
                <a:spcPts val="3720"/>
              </a:lnSpc>
            </a:pPr>
            <a:endParaRPr lang="en-US" sz="3100" dirty="0">
              <a:solidFill>
                <a:srgbClr val="F6F6F6"/>
              </a:solidFill>
              <a:latin typeface="Inter"/>
              <a:ea typeface="Inter"/>
              <a:cs typeface="Inter"/>
              <a:sym typeface="Inter"/>
            </a:endParaRPr>
          </a:p>
          <a:p>
            <a:pPr algn="just">
              <a:lnSpc>
                <a:spcPts val="3720"/>
              </a:lnSpc>
              <a:spcBef>
                <a:spcPct val="0"/>
              </a:spcBef>
            </a:pPr>
            <a:endParaRPr lang="en-US" sz="3100" dirty="0">
              <a:solidFill>
                <a:srgbClr val="F6F6F6"/>
              </a:solidFill>
              <a:latin typeface="Inter"/>
              <a:ea typeface="Inter"/>
              <a:cs typeface="Inter"/>
              <a:sym typeface="Inter"/>
            </a:endParaRPr>
          </a:p>
        </p:txBody>
      </p:sp>
      <p:grpSp>
        <p:nvGrpSpPr>
          <p:cNvPr id="6" name="Group 2">
            <a:extLst>
              <a:ext uri="{FF2B5EF4-FFF2-40B4-BE49-F238E27FC236}">
                <a16:creationId xmlns:a16="http://schemas.microsoft.com/office/drawing/2014/main" id="{00A520A0-761A-DF63-3BEC-20113356C383}"/>
              </a:ext>
            </a:extLst>
          </p:cNvPr>
          <p:cNvGrpSpPr/>
          <p:nvPr/>
        </p:nvGrpSpPr>
        <p:grpSpPr>
          <a:xfrm>
            <a:off x="15470631" y="329338"/>
            <a:ext cx="2478257" cy="334963"/>
            <a:chOff x="0" y="67924"/>
            <a:chExt cx="3304342" cy="446620"/>
          </a:xfrm>
        </p:grpSpPr>
        <p:sp>
          <p:nvSpPr>
            <p:cNvPr id="7" name="AutoShape 3">
              <a:extLst>
                <a:ext uri="{FF2B5EF4-FFF2-40B4-BE49-F238E27FC236}">
                  <a16:creationId xmlns:a16="http://schemas.microsoft.com/office/drawing/2014/main" id="{C33015C8-C97A-ED0F-ACC3-C2244DC168EE}"/>
                </a:ext>
              </a:extLst>
            </p:cNvPr>
            <p:cNvSpPr/>
            <p:nvPr/>
          </p:nvSpPr>
          <p:spPr>
            <a:xfrm>
              <a:off x="0" y="254000"/>
              <a:ext cx="1619917" cy="50123"/>
            </a:xfrm>
            <a:prstGeom prst="rect">
              <a:avLst/>
            </a:prstGeom>
            <a:solidFill>
              <a:srgbClr val="F6F6F6"/>
            </a:solidFill>
          </p:spPr>
        </p:sp>
        <p:sp>
          <p:nvSpPr>
            <p:cNvPr id="8" name="TextBox 4">
              <a:extLst>
                <a:ext uri="{FF2B5EF4-FFF2-40B4-BE49-F238E27FC236}">
                  <a16:creationId xmlns:a16="http://schemas.microsoft.com/office/drawing/2014/main" id="{B869DA5E-66F4-1EE7-8AE1-211259141136}"/>
                </a:ext>
              </a:extLst>
            </p:cNvPr>
            <p:cNvSpPr txBox="1"/>
            <p:nvPr/>
          </p:nvSpPr>
          <p:spPr>
            <a:xfrm>
              <a:off x="1986392" y="67924"/>
              <a:ext cx="1317951" cy="446618"/>
            </a:xfrm>
            <a:prstGeom prst="rect">
              <a:avLst/>
            </a:prstGeom>
          </p:spPr>
          <p:txBody>
            <a:bodyPr lIns="0" tIns="0" rIns="0" bIns="0" rtlCol="0" anchor="t">
              <a:spAutoFit/>
            </a:bodyPr>
            <a:lstStyle/>
            <a:p>
              <a:pPr algn="r">
                <a:lnSpc>
                  <a:spcPts val="2464"/>
                </a:lnSpc>
              </a:pPr>
              <a:r>
                <a:rPr lang="en-US" sz="2800" b="1" i="1" dirty="0">
                  <a:solidFill>
                    <a:srgbClr val="F6F6F6"/>
                  </a:solidFill>
                  <a:latin typeface="Assistant Regular Bold" panose="020B0604020202020204" charset="-79"/>
                  <a:ea typeface="Assistant Regular"/>
                  <a:cs typeface="Assistant Regular Bold" panose="020B0604020202020204" charset="-79"/>
                  <a:sym typeface="Assistant Regular"/>
                </a:rPr>
                <a:t>18</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2803" y="1296569"/>
            <a:ext cx="8981198" cy="7428331"/>
          </a:xfrm>
          <a:custGeom>
            <a:avLst/>
            <a:gdLst/>
            <a:ahLst/>
            <a:cxnLst/>
            <a:rect l="l" t="t" r="r" b="b"/>
            <a:pathLst>
              <a:path w="9354813" h="8777824">
                <a:moveTo>
                  <a:pt x="0" y="0"/>
                </a:moveTo>
                <a:lnTo>
                  <a:pt x="9354813" y="0"/>
                </a:lnTo>
                <a:lnTo>
                  <a:pt x="9354813" y="8777824"/>
                </a:lnTo>
                <a:lnTo>
                  <a:pt x="0" y="8777824"/>
                </a:lnTo>
                <a:lnTo>
                  <a:pt x="0" y="0"/>
                </a:lnTo>
                <a:close/>
              </a:path>
            </a:pathLst>
          </a:custGeom>
          <a:blipFill>
            <a:blip r:embed="rId2"/>
            <a:stretch>
              <a:fillRect t="-792" r="-65844" b="-358"/>
            </a:stretch>
          </a:blipFill>
        </p:spPr>
      </p:sp>
      <p:sp>
        <p:nvSpPr>
          <p:cNvPr id="3" name="TextBox 3"/>
          <p:cNvSpPr txBox="1"/>
          <p:nvPr/>
        </p:nvSpPr>
        <p:spPr>
          <a:xfrm>
            <a:off x="143138" y="212607"/>
            <a:ext cx="9211675" cy="903389"/>
          </a:xfrm>
          <a:prstGeom prst="rect">
            <a:avLst/>
          </a:prstGeom>
        </p:spPr>
        <p:txBody>
          <a:bodyPr lIns="0" tIns="0" rIns="0" bIns="0" rtlCol="0" anchor="t">
            <a:spAutoFit/>
          </a:bodyPr>
          <a:lstStyle/>
          <a:p>
            <a:pPr algn="l">
              <a:lnSpc>
                <a:spcPts val="7680"/>
              </a:lnSpc>
            </a:pPr>
            <a:r>
              <a:rPr lang="en-US" sz="5400" b="1" dirty="0">
                <a:solidFill>
                  <a:srgbClr val="F6F6F6"/>
                </a:solidFill>
                <a:latin typeface="Inter Bold"/>
                <a:ea typeface="Inter Bold"/>
                <a:cs typeface="Inter Bold"/>
                <a:sym typeface="Inter Bold"/>
              </a:rPr>
              <a:t>SUB QUERIES</a:t>
            </a:r>
          </a:p>
        </p:txBody>
      </p:sp>
      <p:sp>
        <p:nvSpPr>
          <p:cNvPr id="4" name="TextBox 4"/>
          <p:cNvSpPr txBox="1"/>
          <p:nvPr/>
        </p:nvSpPr>
        <p:spPr>
          <a:xfrm>
            <a:off x="9671715" y="1551580"/>
            <a:ext cx="8013129" cy="1638300"/>
          </a:xfrm>
          <a:prstGeom prst="rect">
            <a:avLst/>
          </a:prstGeom>
        </p:spPr>
        <p:txBody>
          <a:bodyPr lIns="0" tIns="0" rIns="0" bIns="0" rtlCol="0" anchor="t">
            <a:spAutoFit/>
          </a:bodyPr>
          <a:lstStyle/>
          <a:p>
            <a:pPr algn="just">
              <a:lnSpc>
                <a:spcPts val="4320"/>
              </a:lnSpc>
              <a:spcBef>
                <a:spcPct val="0"/>
              </a:spcBef>
            </a:pPr>
            <a:r>
              <a:rPr lang="en-US" sz="3600" b="1">
                <a:solidFill>
                  <a:srgbClr val="F6F6F6"/>
                </a:solidFill>
                <a:latin typeface="Inter Bold"/>
                <a:ea typeface="Inter Bold"/>
                <a:cs typeface="Inter Bold"/>
                <a:sym typeface="Inter Bold"/>
              </a:rPr>
              <a:t>Find Properties That Have a Higher Total Value Than the Average Total Value</a:t>
            </a:r>
          </a:p>
        </p:txBody>
      </p:sp>
      <p:sp>
        <p:nvSpPr>
          <p:cNvPr id="5" name="TextBox 5"/>
          <p:cNvSpPr txBox="1"/>
          <p:nvPr/>
        </p:nvSpPr>
        <p:spPr>
          <a:xfrm>
            <a:off x="9671715" y="3768586"/>
            <a:ext cx="7038045" cy="2846933"/>
          </a:xfrm>
          <a:prstGeom prst="rect">
            <a:avLst/>
          </a:prstGeom>
        </p:spPr>
        <p:txBody>
          <a:bodyPr lIns="0" tIns="0" rIns="0" bIns="0" rtlCol="0" anchor="t">
            <a:spAutoFit/>
          </a:bodyPr>
          <a:lstStyle/>
          <a:p>
            <a:pPr algn="l">
              <a:lnSpc>
                <a:spcPts val="3720"/>
              </a:lnSpc>
            </a:pPr>
            <a:r>
              <a:rPr lang="en-US" sz="3100" b="1" dirty="0">
                <a:solidFill>
                  <a:srgbClr val="F6F6F6"/>
                </a:solidFill>
                <a:latin typeface="Inter Bold"/>
                <a:ea typeface="Inter Bold"/>
                <a:cs typeface="Inter Bold"/>
                <a:sym typeface="Inter Bold"/>
              </a:rPr>
              <a:t>Syntax : </a:t>
            </a:r>
            <a:r>
              <a:rPr lang="en-US" sz="2800" dirty="0">
                <a:solidFill>
                  <a:srgbClr val="F6F6F6"/>
                </a:solidFill>
                <a:latin typeface="Inter"/>
                <a:ea typeface="Inter"/>
                <a:cs typeface="Inter"/>
                <a:sym typeface="Inter"/>
              </a:rPr>
              <a:t>SELECT </a:t>
            </a:r>
            <a:r>
              <a:rPr lang="en-US" sz="2800" dirty="0" err="1">
                <a:solidFill>
                  <a:srgbClr val="F6F6F6"/>
                </a:solidFill>
                <a:latin typeface="Inter"/>
                <a:ea typeface="Inter"/>
                <a:cs typeface="Inter"/>
                <a:sym typeface="Inter"/>
              </a:rPr>
              <a:t>PropertyID</a:t>
            </a:r>
            <a:r>
              <a:rPr lang="en-US" sz="2800" dirty="0">
                <a:solidFill>
                  <a:srgbClr val="F6F6F6"/>
                </a:solidFill>
                <a:latin typeface="Inter"/>
                <a:ea typeface="Inter"/>
                <a:cs typeface="Inter"/>
                <a:sym typeface="Inter"/>
              </a:rPr>
              <a:t>, </a:t>
            </a:r>
            <a:r>
              <a:rPr lang="en-US" sz="2800" dirty="0" err="1">
                <a:solidFill>
                  <a:srgbClr val="F6F6F6"/>
                </a:solidFill>
                <a:latin typeface="Inter"/>
                <a:ea typeface="Inter"/>
                <a:cs typeface="Inter"/>
                <a:sym typeface="Inter"/>
              </a:rPr>
              <a:t>TotalValue</a:t>
            </a:r>
            <a:r>
              <a:rPr lang="en-US" sz="2800" dirty="0">
                <a:solidFill>
                  <a:srgbClr val="F6F6F6"/>
                </a:solidFill>
                <a:latin typeface="Inter"/>
                <a:ea typeface="Inter"/>
                <a:cs typeface="Inter"/>
                <a:sym typeface="Inter"/>
              </a:rPr>
              <a:t> </a:t>
            </a:r>
          </a:p>
          <a:p>
            <a:pPr algn="l">
              <a:lnSpc>
                <a:spcPts val="3720"/>
              </a:lnSpc>
            </a:pPr>
            <a:r>
              <a:rPr lang="en-US" sz="2800" dirty="0">
                <a:solidFill>
                  <a:srgbClr val="F6F6F6"/>
                </a:solidFill>
                <a:latin typeface="Inter"/>
                <a:ea typeface="Inter"/>
                <a:cs typeface="Inter"/>
                <a:sym typeface="Inter"/>
              </a:rPr>
              <a:t>FROM Valuations </a:t>
            </a:r>
          </a:p>
          <a:p>
            <a:pPr algn="l">
              <a:lnSpc>
                <a:spcPts val="3720"/>
              </a:lnSpc>
            </a:pPr>
            <a:r>
              <a:rPr lang="en-US" sz="2800" dirty="0">
                <a:solidFill>
                  <a:srgbClr val="F6F6F6"/>
                </a:solidFill>
                <a:latin typeface="Inter"/>
                <a:ea typeface="Inter"/>
                <a:cs typeface="Inter"/>
                <a:sym typeface="Inter"/>
              </a:rPr>
              <a:t>WHERE </a:t>
            </a:r>
            <a:r>
              <a:rPr lang="en-US" sz="2800" dirty="0" err="1">
                <a:solidFill>
                  <a:srgbClr val="F6F6F6"/>
                </a:solidFill>
                <a:latin typeface="Inter"/>
                <a:ea typeface="Inter"/>
                <a:cs typeface="Inter"/>
                <a:sym typeface="Inter"/>
              </a:rPr>
              <a:t>TotalValue</a:t>
            </a:r>
            <a:r>
              <a:rPr lang="en-US" sz="2800" dirty="0">
                <a:solidFill>
                  <a:srgbClr val="F6F6F6"/>
                </a:solidFill>
                <a:latin typeface="Inter"/>
                <a:ea typeface="Inter"/>
                <a:cs typeface="Inter"/>
                <a:sym typeface="Inter"/>
              </a:rPr>
              <a:t> &gt; (SELECT AVG(</a:t>
            </a:r>
            <a:r>
              <a:rPr lang="en-US" sz="2800" dirty="0" err="1">
                <a:solidFill>
                  <a:srgbClr val="F6F6F6"/>
                </a:solidFill>
                <a:latin typeface="Inter"/>
                <a:ea typeface="Inter"/>
                <a:cs typeface="Inter"/>
                <a:sym typeface="Inter"/>
              </a:rPr>
              <a:t>TotalValue</a:t>
            </a:r>
            <a:r>
              <a:rPr lang="en-US" sz="2800" dirty="0">
                <a:solidFill>
                  <a:srgbClr val="F6F6F6"/>
                </a:solidFill>
                <a:latin typeface="Inter"/>
                <a:ea typeface="Inter"/>
                <a:cs typeface="Inter"/>
                <a:sym typeface="Inter"/>
              </a:rPr>
              <a:t>) FROM Valuations);</a:t>
            </a:r>
          </a:p>
          <a:p>
            <a:pPr algn="just">
              <a:lnSpc>
                <a:spcPts val="3720"/>
              </a:lnSpc>
            </a:pPr>
            <a:endParaRPr lang="en-US" sz="2800" dirty="0">
              <a:solidFill>
                <a:srgbClr val="F6F6F6"/>
              </a:solidFill>
              <a:latin typeface="Inter"/>
              <a:ea typeface="Inter"/>
              <a:cs typeface="Inter"/>
              <a:sym typeface="Inter"/>
            </a:endParaRPr>
          </a:p>
          <a:p>
            <a:pPr algn="just">
              <a:lnSpc>
                <a:spcPts val="3720"/>
              </a:lnSpc>
              <a:spcBef>
                <a:spcPct val="0"/>
              </a:spcBef>
            </a:pPr>
            <a:endParaRPr lang="en-US" sz="3100" dirty="0">
              <a:solidFill>
                <a:srgbClr val="F6F6F6"/>
              </a:solidFill>
              <a:latin typeface="Inter"/>
              <a:ea typeface="Inter"/>
              <a:cs typeface="Inter"/>
              <a:sym typeface="Inter"/>
            </a:endParaRPr>
          </a:p>
        </p:txBody>
      </p:sp>
      <p:grpSp>
        <p:nvGrpSpPr>
          <p:cNvPr id="6" name="Group 2">
            <a:extLst>
              <a:ext uri="{FF2B5EF4-FFF2-40B4-BE49-F238E27FC236}">
                <a16:creationId xmlns:a16="http://schemas.microsoft.com/office/drawing/2014/main" id="{C1D01A3D-43F2-20C9-14EF-8F94AA4E94A1}"/>
              </a:ext>
            </a:extLst>
          </p:cNvPr>
          <p:cNvGrpSpPr/>
          <p:nvPr/>
        </p:nvGrpSpPr>
        <p:grpSpPr>
          <a:xfrm>
            <a:off x="15605459" y="340258"/>
            <a:ext cx="2478257" cy="334963"/>
            <a:chOff x="0" y="67924"/>
            <a:chExt cx="3304343" cy="446618"/>
          </a:xfrm>
        </p:grpSpPr>
        <p:sp>
          <p:nvSpPr>
            <p:cNvPr id="7" name="AutoShape 3">
              <a:extLst>
                <a:ext uri="{FF2B5EF4-FFF2-40B4-BE49-F238E27FC236}">
                  <a16:creationId xmlns:a16="http://schemas.microsoft.com/office/drawing/2014/main" id="{F028400C-5DF4-06FB-E8AB-4285449CB723}"/>
                </a:ext>
              </a:extLst>
            </p:cNvPr>
            <p:cNvSpPr/>
            <p:nvPr/>
          </p:nvSpPr>
          <p:spPr>
            <a:xfrm>
              <a:off x="0" y="254000"/>
              <a:ext cx="1619917" cy="50123"/>
            </a:xfrm>
            <a:prstGeom prst="rect">
              <a:avLst/>
            </a:prstGeom>
            <a:solidFill>
              <a:srgbClr val="F6F6F6"/>
            </a:solidFill>
          </p:spPr>
        </p:sp>
        <p:sp>
          <p:nvSpPr>
            <p:cNvPr id="8" name="TextBox 4">
              <a:extLst>
                <a:ext uri="{FF2B5EF4-FFF2-40B4-BE49-F238E27FC236}">
                  <a16:creationId xmlns:a16="http://schemas.microsoft.com/office/drawing/2014/main" id="{18BDF8B2-DB3C-47AB-D24E-903CFEB91071}"/>
                </a:ext>
              </a:extLst>
            </p:cNvPr>
            <p:cNvSpPr txBox="1"/>
            <p:nvPr/>
          </p:nvSpPr>
          <p:spPr>
            <a:xfrm>
              <a:off x="1986392" y="67924"/>
              <a:ext cx="1317951" cy="446618"/>
            </a:xfrm>
            <a:prstGeom prst="rect">
              <a:avLst/>
            </a:prstGeom>
          </p:spPr>
          <p:txBody>
            <a:bodyPr lIns="0" tIns="0" rIns="0" bIns="0" rtlCol="0" anchor="t">
              <a:spAutoFit/>
            </a:bodyPr>
            <a:lstStyle/>
            <a:p>
              <a:pPr algn="r">
                <a:lnSpc>
                  <a:spcPts val="2464"/>
                </a:lnSpc>
              </a:pPr>
              <a:r>
                <a:rPr lang="en-US" sz="2800" b="1" i="1" dirty="0">
                  <a:solidFill>
                    <a:srgbClr val="F6F6F6"/>
                  </a:solidFill>
                  <a:latin typeface="Assistant Regular Bold" panose="020B0604020202020204" charset="-79"/>
                  <a:ea typeface="Assistant Regular"/>
                  <a:cs typeface="Assistant Regular Bold" panose="020B0604020202020204" charset="-79"/>
                  <a:sym typeface="Assistant Regular"/>
                </a:rPr>
                <a:t>19</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15468600" y="320774"/>
            <a:ext cx="2445449" cy="283026"/>
            <a:chOff x="0" y="66676"/>
            <a:chExt cx="3395068" cy="499390"/>
          </a:xfrm>
        </p:grpSpPr>
        <p:sp>
          <p:nvSpPr>
            <p:cNvPr id="8" name="AutoShape 8"/>
            <p:cNvSpPr/>
            <p:nvPr/>
          </p:nvSpPr>
          <p:spPr>
            <a:xfrm>
              <a:off x="0" y="217763"/>
              <a:ext cx="1619917" cy="50123"/>
            </a:xfrm>
            <a:prstGeom prst="rect">
              <a:avLst/>
            </a:prstGeom>
            <a:solidFill>
              <a:srgbClr val="F6F6F6"/>
            </a:solidFill>
          </p:spPr>
        </p:sp>
        <p:sp>
          <p:nvSpPr>
            <p:cNvPr id="9" name="TextBox 9"/>
            <p:cNvSpPr txBox="1"/>
            <p:nvPr/>
          </p:nvSpPr>
          <p:spPr>
            <a:xfrm>
              <a:off x="2077117" y="66676"/>
              <a:ext cx="1317951" cy="499390"/>
            </a:xfrm>
            <a:prstGeom prst="rect">
              <a:avLst/>
            </a:prstGeom>
          </p:spPr>
          <p:txBody>
            <a:bodyPr lIns="0" tIns="0" rIns="0" bIns="0" rtlCol="0" anchor="t">
              <a:spAutoFit/>
            </a:bodyPr>
            <a:lstStyle/>
            <a:p>
              <a:pPr algn="r">
                <a:lnSpc>
                  <a:spcPts val="2112"/>
                </a:lnSpc>
              </a:pPr>
              <a:r>
                <a:rPr lang="en-US" sz="2400" b="1" i="1" dirty="0">
                  <a:solidFill>
                    <a:srgbClr val="F6F6F6"/>
                  </a:solidFill>
                  <a:latin typeface="Assistant Regular Bold"/>
                  <a:ea typeface="Assistant Regular Bold"/>
                  <a:cs typeface="Assistant Regular Bold"/>
                  <a:sym typeface="Assistant Regular Bold"/>
                </a:rPr>
                <a:t>2</a:t>
              </a:r>
            </a:p>
          </p:txBody>
        </p:sp>
      </p:grpSp>
      <p:sp>
        <p:nvSpPr>
          <p:cNvPr id="10" name="Freeform 10"/>
          <p:cNvSpPr/>
          <p:nvPr/>
        </p:nvSpPr>
        <p:spPr>
          <a:xfrm>
            <a:off x="0" y="0"/>
            <a:ext cx="8823628" cy="10287000"/>
          </a:xfrm>
          <a:custGeom>
            <a:avLst/>
            <a:gdLst/>
            <a:ahLst/>
            <a:cxnLst/>
            <a:rect l="l" t="t" r="r" b="b"/>
            <a:pathLst>
              <a:path w="8823628" h="10287000">
                <a:moveTo>
                  <a:pt x="0" y="0"/>
                </a:moveTo>
                <a:lnTo>
                  <a:pt x="8823628" y="0"/>
                </a:lnTo>
                <a:lnTo>
                  <a:pt x="8823628" y="10287000"/>
                </a:lnTo>
                <a:lnTo>
                  <a:pt x="0" y="10287000"/>
                </a:lnTo>
                <a:lnTo>
                  <a:pt x="0" y="0"/>
                </a:lnTo>
                <a:close/>
              </a:path>
            </a:pathLst>
          </a:custGeom>
          <a:blipFill>
            <a:blip r:embed="rId2"/>
            <a:stretch>
              <a:fillRect l="-3650" t="-4784" r="-18512"/>
            </a:stretch>
          </a:blipFill>
        </p:spPr>
      </p:sp>
      <p:sp>
        <p:nvSpPr>
          <p:cNvPr id="11" name="TextBox 11"/>
          <p:cNvSpPr txBox="1"/>
          <p:nvPr/>
        </p:nvSpPr>
        <p:spPr>
          <a:xfrm>
            <a:off x="10972800" y="870295"/>
            <a:ext cx="5194152" cy="1104900"/>
          </a:xfrm>
          <a:prstGeom prst="rect">
            <a:avLst/>
          </a:prstGeom>
        </p:spPr>
        <p:txBody>
          <a:bodyPr lIns="0" tIns="0" rIns="0" bIns="0" rtlCol="0" anchor="t">
            <a:spAutoFit/>
          </a:bodyPr>
          <a:lstStyle/>
          <a:p>
            <a:pPr algn="l">
              <a:lnSpc>
                <a:spcPts val="8640"/>
              </a:lnSpc>
            </a:pPr>
            <a:r>
              <a:rPr lang="en-US" sz="7200" b="1" dirty="0">
                <a:solidFill>
                  <a:srgbClr val="F6F6F6"/>
                </a:solidFill>
                <a:latin typeface="Inter Bold"/>
                <a:ea typeface="Inter Bold"/>
                <a:cs typeface="Inter Bold"/>
                <a:sym typeface="Inter Bold"/>
              </a:rPr>
              <a:t>ABSTRACT</a:t>
            </a:r>
          </a:p>
        </p:txBody>
      </p:sp>
      <p:grpSp>
        <p:nvGrpSpPr>
          <p:cNvPr id="12" name="Group 12"/>
          <p:cNvGrpSpPr/>
          <p:nvPr/>
        </p:nvGrpSpPr>
        <p:grpSpPr>
          <a:xfrm>
            <a:off x="9601200" y="2324100"/>
            <a:ext cx="8444042" cy="4804287"/>
            <a:chOff x="0" y="391959"/>
            <a:chExt cx="10403241" cy="11872914"/>
          </a:xfrm>
        </p:grpSpPr>
        <p:sp>
          <p:nvSpPr>
            <p:cNvPr id="13" name="TextBox 13"/>
            <p:cNvSpPr txBox="1"/>
            <p:nvPr/>
          </p:nvSpPr>
          <p:spPr>
            <a:xfrm>
              <a:off x="0" y="391959"/>
              <a:ext cx="10403241" cy="9277241"/>
            </a:xfrm>
            <a:prstGeom prst="rect">
              <a:avLst/>
            </a:prstGeom>
          </p:spPr>
          <p:txBody>
            <a:bodyPr lIns="0" tIns="0" rIns="0" bIns="0" rtlCol="0" anchor="t">
              <a:spAutoFit/>
            </a:bodyPr>
            <a:lstStyle/>
            <a:p>
              <a:pPr algn="l">
                <a:lnSpc>
                  <a:spcPts val="4209"/>
                </a:lnSpc>
              </a:pPr>
              <a:r>
                <a:rPr lang="en-US" sz="2400" dirty="0">
                  <a:solidFill>
                    <a:srgbClr val="F6F6F6"/>
                  </a:solidFill>
                  <a:latin typeface="Inter"/>
                  <a:ea typeface="Inter"/>
                  <a:cs typeface="Inter"/>
                  <a:sym typeface="Inter"/>
                </a:rPr>
                <a:t>This MySQL project explores real estate data to identify trends in pricing, demand, and investment opportunities. By leveraging SQL queries, subqueries, and aggregate functions, it extracts valuable insights from property listings, including location, size, and amenities. Data visualization enhances interpretation, helping buyers, sellers, and investors make informed decisions based on market patterns.</a:t>
              </a:r>
            </a:p>
            <a:p>
              <a:pPr algn="l">
                <a:lnSpc>
                  <a:spcPts val="4209"/>
                </a:lnSpc>
              </a:pPr>
              <a:endParaRPr lang="en-US" sz="3006" dirty="0">
                <a:solidFill>
                  <a:srgbClr val="F6F6F6"/>
                </a:solidFill>
                <a:latin typeface="Inter"/>
                <a:ea typeface="Inter"/>
                <a:cs typeface="Inter"/>
                <a:sym typeface="Inter"/>
              </a:endParaRPr>
            </a:p>
            <a:p>
              <a:pPr algn="l">
                <a:lnSpc>
                  <a:spcPts val="4209"/>
                </a:lnSpc>
              </a:pPr>
              <a:endParaRPr lang="en-US" sz="3006" dirty="0">
                <a:solidFill>
                  <a:srgbClr val="F6F6F6"/>
                </a:solidFill>
                <a:latin typeface="Inter"/>
                <a:ea typeface="Inter"/>
                <a:cs typeface="Inter"/>
                <a:sym typeface="Inter"/>
              </a:endParaRPr>
            </a:p>
            <a:p>
              <a:pPr algn="l">
                <a:lnSpc>
                  <a:spcPts val="4209"/>
                </a:lnSpc>
              </a:pPr>
              <a:endParaRPr lang="en-US" sz="3006" dirty="0">
                <a:solidFill>
                  <a:srgbClr val="F6F6F6"/>
                </a:solidFill>
                <a:latin typeface="Inter"/>
                <a:ea typeface="Inter"/>
                <a:cs typeface="Inter"/>
                <a:sym typeface="Inter"/>
              </a:endParaRPr>
            </a:p>
            <a:p>
              <a:pPr algn="l">
                <a:lnSpc>
                  <a:spcPts val="4209"/>
                </a:lnSpc>
              </a:pPr>
              <a:endParaRPr lang="en-US" sz="3006" dirty="0">
                <a:solidFill>
                  <a:srgbClr val="F6F6F6"/>
                </a:solidFill>
                <a:latin typeface="Inter"/>
                <a:ea typeface="Inter"/>
                <a:cs typeface="Inter"/>
                <a:sym typeface="Inter"/>
              </a:endParaRPr>
            </a:p>
            <a:p>
              <a:pPr algn="l">
                <a:lnSpc>
                  <a:spcPts val="4209"/>
                </a:lnSpc>
              </a:pPr>
              <a:endParaRPr lang="en-US" sz="3006" dirty="0">
                <a:solidFill>
                  <a:srgbClr val="F6F6F6"/>
                </a:solidFill>
                <a:latin typeface="Inter"/>
                <a:ea typeface="Inter"/>
                <a:cs typeface="Inter"/>
                <a:sym typeface="Inter"/>
              </a:endParaRPr>
            </a:p>
          </p:txBody>
        </p:sp>
        <p:sp>
          <p:nvSpPr>
            <p:cNvPr id="14" name="TextBox 14"/>
            <p:cNvSpPr txBox="1"/>
            <p:nvPr/>
          </p:nvSpPr>
          <p:spPr>
            <a:xfrm>
              <a:off x="0" y="11644484"/>
              <a:ext cx="10403241" cy="620389"/>
            </a:xfrm>
            <a:prstGeom prst="rect">
              <a:avLst/>
            </a:prstGeom>
          </p:spPr>
          <p:txBody>
            <a:bodyPr lIns="0" tIns="0" rIns="0" bIns="0" rtlCol="0" anchor="t">
              <a:spAutoFit/>
            </a:bodyPr>
            <a:lstStyle/>
            <a:p>
              <a:pPr algn="l">
                <a:lnSpc>
                  <a:spcPts val="3607"/>
                </a:lnSpc>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916606"/>
            <a:ext cx="18288000" cy="8367127"/>
          </a:xfrm>
          <a:custGeom>
            <a:avLst/>
            <a:gdLst/>
            <a:ahLst/>
            <a:cxnLst/>
            <a:rect l="l" t="t" r="r" b="b"/>
            <a:pathLst>
              <a:path w="18288000" h="8367127">
                <a:moveTo>
                  <a:pt x="0" y="0"/>
                </a:moveTo>
                <a:lnTo>
                  <a:pt x="18288000" y="0"/>
                </a:lnTo>
                <a:lnTo>
                  <a:pt x="18288000" y="8367126"/>
                </a:lnTo>
                <a:lnTo>
                  <a:pt x="0" y="8367126"/>
                </a:lnTo>
                <a:lnTo>
                  <a:pt x="0" y="0"/>
                </a:lnTo>
                <a:close/>
              </a:path>
            </a:pathLst>
          </a:custGeom>
          <a:blipFill>
            <a:blip r:embed="rId2"/>
            <a:stretch>
              <a:fillRect t="-22856" b="-22856"/>
            </a:stretch>
          </a:blipFill>
        </p:spPr>
      </p:sp>
      <p:sp>
        <p:nvSpPr>
          <p:cNvPr id="3" name="TextBox 3"/>
          <p:cNvSpPr txBox="1"/>
          <p:nvPr/>
        </p:nvSpPr>
        <p:spPr>
          <a:xfrm>
            <a:off x="7452925" y="2095500"/>
            <a:ext cx="3382149" cy="1066510"/>
          </a:xfrm>
          <a:prstGeom prst="rect">
            <a:avLst/>
          </a:prstGeom>
        </p:spPr>
        <p:txBody>
          <a:bodyPr wrap="square" lIns="0" tIns="0" rIns="0" bIns="0" rtlCol="0" anchor="t">
            <a:spAutoFit/>
          </a:bodyPr>
          <a:lstStyle/>
          <a:p>
            <a:pPr algn="ctr">
              <a:lnSpc>
                <a:spcPts val="8759"/>
              </a:lnSpc>
              <a:spcBef>
                <a:spcPct val="0"/>
              </a:spcBef>
            </a:pPr>
            <a:r>
              <a:rPr lang="en-US" sz="7299" b="1" dirty="0">
                <a:solidFill>
                  <a:srgbClr val="FFFFFF"/>
                </a:solidFill>
                <a:latin typeface="Inter Bold"/>
                <a:ea typeface="Inter Bold"/>
                <a:cs typeface="Inter Bold"/>
                <a:sym typeface="Inter Bold"/>
              </a:rPr>
              <a:t>JOINS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564996"/>
            <a:ext cx="10491757" cy="6540048"/>
          </a:xfrm>
          <a:custGeom>
            <a:avLst/>
            <a:gdLst/>
            <a:ahLst/>
            <a:cxnLst/>
            <a:rect l="l" t="t" r="r" b="b"/>
            <a:pathLst>
              <a:path w="10491757" h="6540048">
                <a:moveTo>
                  <a:pt x="0" y="0"/>
                </a:moveTo>
                <a:lnTo>
                  <a:pt x="10491757" y="0"/>
                </a:lnTo>
                <a:lnTo>
                  <a:pt x="10491757" y="6540048"/>
                </a:lnTo>
                <a:lnTo>
                  <a:pt x="0" y="6540048"/>
                </a:lnTo>
                <a:lnTo>
                  <a:pt x="0" y="0"/>
                </a:lnTo>
                <a:close/>
              </a:path>
            </a:pathLst>
          </a:custGeom>
          <a:blipFill>
            <a:blip r:embed="rId2"/>
            <a:stretch>
              <a:fillRect l="-4299" t="-3040" r="-4335"/>
            </a:stretch>
          </a:blipFill>
        </p:spPr>
      </p:sp>
      <p:sp>
        <p:nvSpPr>
          <p:cNvPr id="3" name="TextBox 3"/>
          <p:cNvSpPr txBox="1"/>
          <p:nvPr/>
        </p:nvSpPr>
        <p:spPr>
          <a:xfrm>
            <a:off x="236967" y="242642"/>
            <a:ext cx="2456497" cy="903389"/>
          </a:xfrm>
          <a:prstGeom prst="rect">
            <a:avLst/>
          </a:prstGeom>
        </p:spPr>
        <p:txBody>
          <a:bodyPr lIns="0" tIns="0" rIns="0" bIns="0" rtlCol="0" anchor="t">
            <a:spAutoFit/>
          </a:bodyPr>
          <a:lstStyle/>
          <a:p>
            <a:pPr algn="ctr">
              <a:lnSpc>
                <a:spcPts val="7680"/>
              </a:lnSpc>
              <a:spcBef>
                <a:spcPct val="0"/>
              </a:spcBef>
            </a:pPr>
            <a:r>
              <a:rPr lang="en-US" sz="5400" b="1" dirty="0">
                <a:solidFill>
                  <a:srgbClr val="FFFFFF"/>
                </a:solidFill>
                <a:latin typeface="Inter Bold"/>
                <a:ea typeface="Inter Bold"/>
                <a:cs typeface="Inter Bold"/>
                <a:sym typeface="Inter Bold"/>
              </a:rPr>
              <a:t>JOINS</a:t>
            </a:r>
          </a:p>
        </p:txBody>
      </p:sp>
      <p:sp>
        <p:nvSpPr>
          <p:cNvPr id="4" name="TextBox 4"/>
          <p:cNvSpPr txBox="1"/>
          <p:nvPr/>
        </p:nvSpPr>
        <p:spPr>
          <a:xfrm>
            <a:off x="10911176" y="1555471"/>
            <a:ext cx="7233062" cy="1114425"/>
          </a:xfrm>
          <a:prstGeom prst="rect">
            <a:avLst/>
          </a:prstGeom>
        </p:spPr>
        <p:txBody>
          <a:bodyPr lIns="0" tIns="0" rIns="0" bIns="0" rtlCol="0" anchor="t">
            <a:spAutoFit/>
          </a:bodyPr>
          <a:lstStyle/>
          <a:p>
            <a:pPr algn="just">
              <a:lnSpc>
                <a:spcPts val="4407"/>
              </a:lnSpc>
              <a:spcBef>
                <a:spcPct val="0"/>
              </a:spcBef>
            </a:pPr>
            <a:r>
              <a:rPr lang="en-US" sz="3673" b="1">
                <a:solidFill>
                  <a:srgbClr val="F6F6F6"/>
                </a:solidFill>
                <a:latin typeface="Inter Bold"/>
                <a:ea typeface="Inter Bold"/>
                <a:cs typeface="Inter Bold"/>
                <a:sym typeface="Inter Bold"/>
              </a:rPr>
              <a:t>Get All Property Details Along with Sale Information</a:t>
            </a:r>
          </a:p>
        </p:txBody>
      </p:sp>
      <p:sp>
        <p:nvSpPr>
          <p:cNvPr id="5" name="TextBox 5"/>
          <p:cNvSpPr txBox="1"/>
          <p:nvPr/>
        </p:nvSpPr>
        <p:spPr>
          <a:xfrm>
            <a:off x="11018209" y="3136820"/>
            <a:ext cx="7038045" cy="3795911"/>
          </a:xfrm>
          <a:prstGeom prst="rect">
            <a:avLst/>
          </a:prstGeom>
        </p:spPr>
        <p:txBody>
          <a:bodyPr lIns="0" tIns="0" rIns="0" bIns="0" rtlCol="0" anchor="t">
            <a:spAutoFit/>
          </a:bodyPr>
          <a:lstStyle/>
          <a:p>
            <a:pPr algn="l">
              <a:lnSpc>
                <a:spcPts val="3720"/>
              </a:lnSpc>
            </a:pPr>
            <a:r>
              <a:rPr lang="en-US" sz="3100" b="1" dirty="0">
                <a:solidFill>
                  <a:srgbClr val="F6F6F6"/>
                </a:solidFill>
                <a:latin typeface="Inter Bold"/>
                <a:ea typeface="Inter Bold"/>
                <a:cs typeface="Inter Bold"/>
                <a:sym typeface="Inter Bold"/>
              </a:rPr>
              <a:t>Syntax : </a:t>
            </a:r>
            <a:r>
              <a:rPr lang="en-US" sz="2800" dirty="0">
                <a:solidFill>
                  <a:srgbClr val="F6F6F6"/>
                </a:solidFill>
                <a:latin typeface="Inter"/>
                <a:ea typeface="Inter"/>
                <a:cs typeface="Inter"/>
                <a:sym typeface="Inter"/>
              </a:rPr>
              <a:t>SELECT </a:t>
            </a:r>
            <a:r>
              <a:rPr lang="en-US" sz="2800" dirty="0" err="1">
                <a:solidFill>
                  <a:srgbClr val="F6F6F6"/>
                </a:solidFill>
                <a:latin typeface="Inter"/>
                <a:ea typeface="Inter"/>
                <a:cs typeface="Inter"/>
                <a:sym typeface="Inter"/>
              </a:rPr>
              <a:t>P.PropertyID</a:t>
            </a:r>
            <a:r>
              <a:rPr lang="en-US" sz="2800" dirty="0">
                <a:solidFill>
                  <a:srgbClr val="F6F6F6"/>
                </a:solidFill>
                <a:latin typeface="Inter"/>
                <a:ea typeface="Inter"/>
                <a:cs typeface="Inter"/>
                <a:sym typeface="Inter"/>
              </a:rPr>
              <a:t>, </a:t>
            </a:r>
            <a:r>
              <a:rPr lang="en-US" sz="2800" dirty="0" err="1">
                <a:solidFill>
                  <a:srgbClr val="F6F6F6"/>
                </a:solidFill>
                <a:latin typeface="Inter"/>
                <a:ea typeface="Inter"/>
                <a:cs typeface="Inter"/>
                <a:sym typeface="Inter"/>
              </a:rPr>
              <a:t>P.PropertyAddress</a:t>
            </a:r>
            <a:r>
              <a:rPr lang="en-US" sz="2800" dirty="0">
                <a:solidFill>
                  <a:srgbClr val="F6F6F6"/>
                </a:solidFill>
                <a:latin typeface="Inter"/>
                <a:ea typeface="Inter"/>
                <a:cs typeface="Inter"/>
                <a:sym typeface="Inter"/>
              </a:rPr>
              <a:t>, </a:t>
            </a:r>
            <a:r>
              <a:rPr lang="en-US" sz="2800" dirty="0" err="1">
                <a:solidFill>
                  <a:srgbClr val="F6F6F6"/>
                </a:solidFill>
                <a:latin typeface="Inter"/>
                <a:ea typeface="Inter"/>
                <a:cs typeface="Inter"/>
                <a:sym typeface="Inter"/>
              </a:rPr>
              <a:t>P.LandUse</a:t>
            </a:r>
            <a:r>
              <a:rPr lang="en-US" sz="2800" dirty="0">
                <a:solidFill>
                  <a:srgbClr val="F6F6F6"/>
                </a:solidFill>
                <a:latin typeface="Inter"/>
                <a:ea typeface="Inter"/>
                <a:cs typeface="Inter"/>
                <a:sym typeface="Inter"/>
              </a:rPr>
              <a:t>, </a:t>
            </a:r>
            <a:r>
              <a:rPr lang="en-US" sz="2800" dirty="0" err="1">
                <a:solidFill>
                  <a:srgbClr val="F6F6F6"/>
                </a:solidFill>
                <a:latin typeface="Inter"/>
                <a:ea typeface="Inter"/>
                <a:cs typeface="Inter"/>
                <a:sym typeface="Inter"/>
              </a:rPr>
              <a:t>S.SaleDate</a:t>
            </a:r>
            <a:r>
              <a:rPr lang="en-US" sz="2800" dirty="0">
                <a:solidFill>
                  <a:srgbClr val="F6F6F6"/>
                </a:solidFill>
                <a:latin typeface="Inter"/>
                <a:ea typeface="Inter"/>
                <a:cs typeface="Inter"/>
                <a:sym typeface="Inter"/>
              </a:rPr>
              <a:t>, </a:t>
            </a:r>
            <a:r>
              <a:rPr lang="en-US" sz="2800" dirty="0" err="1">
                <a:solidFill>
                  <a:srgbClr val="F6F6F6"/>
                </a:solidFill>
                <a:latin typeface="Inter"/>
                <a:ea typeface="Inter"/>
                <a:cs typeface="Inter"/>
                <a:sym typeface="Inter"/>
              </a:rPr>
              <a:t>S.SalePrice</a:t>
            </a:r>
            <a:r>
              <a:rPr lang="en-US" sz="2800" dirty="0">
                <a:solidFill>
                  <a:srgbClr val="F6F6F6"/>
                </a:solidFill>
                <a:latin typeface="Inter"/>
                <a:ea typeface="Inter"/>
                <a:cs typeface="Inter"/>
                <a:sym typeface="Inter"/>
              </a:rPr>
              <a:t>, </a:t>
            </a:r>
            <a:r>
              <a:rPr lang="en-US" sz="2800" dirty="0" err="1">
                <a:solidFill>
                  <a:srgbClr val="F6F6F6"/>
                </a:solidFill>
                <a:latin typeface="Inter"/>
                <a:ea typeface="Inter"/>
                <a:cs typeface="Inter"/>
                <a:sym typeface="Inter"/>
              </a:rPr>
              <a:t>S.SoldAsVacant</a:t>
            </a:r>
            <a:endParaRPr lang="en-US" sz="2800" dirty="0">
              <a:solidFill>
                <a:srgbClr val="F6F6F6"/>
              </a:solidFill>
              <a:latin typeface="Inter"/>
              <a:ea typeface="Inter"/>
              <a:cs typeface="Inter"/>
              <a:sym typeface="Inter"/>
            </a:endParaRPr>
          </a:p>
          <a:p>
            <a:pPr algn="l">
              <a:lnSpc>
                <a:spcPts val="3720"/>
              </a:lnSpc>
            </a:pPr>
            <a:r>
              <a:rPr lang="en-US" sz="2800" dirty="0">
                <a:solidFill>
                  <a:srgbClr val="F6F6F6"/>
                </a:solidFill>
                <a:latin typeface="Inter"/>
                <a:ea typeface="Inter"/>
                <a:cs typeface="Inter"/>
                <a:sym typeface="Inter"/>
              </a:rPr>
              <a:t>FROM Properties P</a:t>
            </a:r>
          </a:p>
          <a:p>
            <a:pPr algn="l">
              <a:lnSpc>
                <a:spcPts val="3720"/>
              </a:lnSpc>
            </a:pPr>
            <a:r>
              <a:rPr lang="en-US" sz="2800" dirty="0">
                <a:solidFill>
                  <a:srgbClr val="F6F6F6"/>
                </a:solidFill>
                <a:latin typeface="Inter"/>
                <a:ea typeface="Inter"/>
                <a:cs typeface="Inter"/>
                <a:sym typeface="Inter"/>
              </a:rPr>
              <a:t>JOIN Sales S ON </a:t>
            </a:r>
            <a:r>
              <a:rPr lang="en-US" sz="2800" dirty="0" err="1">
                <a:solidFill>
                  <a:srgbClr val="F6F6F6"/>
                </a:solidFill>
                <a:latin typeface="Inter"/>
                <a:ea typeface="Inter"/>
                <a:cs typeface="Inter"/>
                <a:sym typeface="Inter"/>
              </a:rPr>
              <a:t>P.PropertyID</a:t>
            </a:r>
            <a:r>
              <a:rPr lang="en-US" sz="2800" dirty="0">
                <a:solidFill>
                  <a:srgbClr val="F6F6F6"/>
                </a:solidFill>
                <a:latin typeface="Inter"/>
                <a:ea typeface="Inter"/>
                <a:cs typeface="Inter"/>
                <a:sym typeface="Inter"/>
              </a:rPr>
              <a:t> = </a:t>
            </a:r>
            <a:r>
              <a:rPr lang="en-US" sz="2800" dirty="0" err="1">
                <a:solidFill>
                  <a:srgbClr val="F6F6F6"/>
                </a:solidFill>
                <a:latin typeface="Inter"/>
                <a:ea typeface="Inter"/>
                <a:cs typeface="Inter"/>
                <a:sym typeface="Inter"/>
              </a:rPr>
              <a:t>S.PropertyID</a:t>
            </a:r>
            <a:r>
              <a:rPr lang="en-US" sz="2800" dirty="0">
                <a:solidFill>
                  <a:srgbClr val="F6F6F6"/>
                </a:solidFill>
                <a:latin typeface="Inter"/>
                <a:ea typeface="Inter"/>
                <a:cs typeface="Inter"/>
                <a:sym typeface="Inter"/>
              </a:rPr>
              <a:t>;</a:t>
            </a:r>
          </a:p>
          <a:p>
            <a:pPr algn="l">
              <a:lnSpc>
                <a:spcPts val="3720"/>
              </a:lnSpc>
            </a:pPr>
            <a:endParaRPr lang="en-US" sz="3100" dirty="0">
              <a:solidFill>
                <a:srgbClr val="F6F6F6"/>
              </a:solidFill>
              <a:latin typeface="Inter"/>
              <a:ea typeface="Inter"/>
              <a:cs typeface="Inter"/>
              <a:sym typeface="Inter"/>
            </a:endParaRPr>
          </a:p>
          <a:p>
            <a:pPr algn="l">
              <a:lnSpc>
                <a:spcPts val="3720"/>
              </a:lnSpc>
              <a:spcBef>
                <a:spcPct val="0"/>
              </a:spcBef>
            </a:pPr>
            <a:endParaRPr lang="en-US" sz="3100" dirty="0">
              <a:solidFill>
                <a:srgbClr val="F6F6F6"/>
              </a:solidFill>
              <a:latin typeface="Inter"/>
              <a:ea typeface="Inter"/>
              <a:cs typeface="Inter"/>
              <a:sym typeface="Inter"/>
            </a:endParaRPr>
          </a:p>
        </p:txBody>
      </p:sp>
      <p:grpSp>
        <p:nvGrpSpPr>
          <p:cNvPr id="6" name="Group 2">
            <a:extLst>
              <a:ext uri="{FF2B5EF4-FFF2-40B4-BE49-F238E27FC236}">
                <a16:creationId xmlns:a16="http://schemas.microsoft.com/office/drawing/2014/main" id="{81D4138B-C841-E830-59E8-418BB4696400}"/>
              </a:ext>
            </a:extLst>
          </p:cNvPr>
          <p:cNvGrpSpPr/>
          <p:nvPr/>
        </p:nvGrpSpPr>
        <p:grpSpPr>
          <a:xfrm>
            <a:off x="15605459" y="340258"/>
            <a:ext cx="2478257" cy="334963"/>
            <a:chOff x="0" y="67924"/>
            <a:chExt cx="3304343" cy="446618"/>
          </a:xfrm>
        </p:grpSpPr>
        <p:sp>
          <p:nvSpPr>
            <p:cNvPr id="7" name="AutoShape 3">
              <a:extLst>
                <a:ext uri="{FF2B5EF4-FFF2-40B4-BE49-F238E27FC236}">
                  <a16:creationId xmlns:a16="http://schemas.microsoft.com/office/drawing/2014/main" id="{66B4EF06-BA98-A37D-296F-B46FEB8C002E}"/>
                </a:ext>
              </a:extLst>
            </p:cNvPr>
            <p:cNvSpPr/>
            <p:nvPr/>
          </p:nvSpPr>
          <p:spPr>
            <a:xfrm>
              <a:off x="0" y="254000"/>
              <a:ext cx="1619917" cy="50123"/>
            </a:xfrm>
            <a:prstGeom prst="rect">
              <a:avLst/>
            </a:prstGeom>
            <a:solidFill>
              <a:srgbClr val="F6F6F6"/>
            </a:solidFill>
          </p:spPr>
        </p:sp>
        <p:sp>
          <p:nvSpPr>
            <p:cNvPr id="8" name="TextBox 4">
              <a:extLst>
                <a:ext uri="{FF2B5EF4-FFF2-40B4-BE49-F238E27FC236}">
                  <a16:creationId xmlns:a16="http://schemas.microsoft.com/office/drawing/2014/main" id="{42B56B0B-491F-64F0-BA44-7120E759299D}"/>
                </a:ext>
              </a:extLst>
            </p:cNvPr>
            <p:cNvSpPr txBox="1"/>
            <p:nvPr/>
          </p:nvSpPr>
          <p:spPr>
            <a:xfrm>
              <a:off x="1986392" y="67924"/>
              <a:ext cx="1317951" cy="446618"/>
            </a:xfrm>
            <a:prstGeom prst="rect">
              <a:avLst/>
            </a:prstGeom>
          </p:spPr>
          <p:txBody>
            <a:bodyPr lIns="0" tIns="0" rIns="0" bIns="0" rtlCol="0" anchor="t">
              <a:spAutoFit/>
            </a:bodyPr>
            <a:lstStyle/>
            <a:p>
              <a:pPr algn="r">
                <a:lnSpc>
                  <a:spcPts val="2464"/>
                </a:lnSpc>
              </a:pPr>
              <a:r>
                <a:rPr lang="en-US" sz="2800" b="1" i="1" dirty="0">
                  <a:solidFill>
                    <a:srgbClr val="F6F6F6"/>
                  </a:solidFill>
                  <a:latin typeface="Assistant Regular Bold" panose="020B0604020202020204" charset="-79"/>
                  <a:ea typeface="Assistant Regular"/>
                  <a:cs typeface="Assistant Regular Bold" panose="020B0604020202020204" charset="-79"/>
                  <a:sym typeface="Assistant Regular"/>
                </a:rPr>
                <a:t>20</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288" y="1561105"/>
            <a:ext cx="11072375" cy="7260707"/>
          </a:xfrm>
          <a:custGeom>
            <a:avLst/>
            <a:gdLst/>
            <a:ahLst/>
            <a:cxnLst/>
            <a:rect l="l" t="t" r="r" b="b"/>
            <a:pathLst>
              <a:path w="11072375" h="7260707">
                <a:moveTo>
                  <a:pt x="0" y="0"/>
                </a:moveTo>
                <a:lnTo>
                  <a:pt x="11072375" y="0"/>
                </a:lnTo>
                <a:lnTo>
                  <a:pt x="11072375" y="7260707"/>
                </a:lnTo>
                <a:lnTo>
                  <a:pt x="0" y="7260707"/>
                </a:lnTo>
                <a:lnTo>
                  <a:pt x="0" y="0"/>
                </a:lnTo>
                <a:close/>
              </a:path>
            </a:pathLst>
          </a:custGeom>
          <a:blipFill>
            <a:blip r:embed="rId2"/>
            <a:stretch>
              <a:fillRect l="-217" t="-6634" r="-4671"/>
            </a:stretch>
          </a:blipFill>
        </p:spPr>
      </p:sp>
      <p:sp>
        <p:nvSpPr>
          <p:cNvPr id="3" name="TextBox 3"/>
          <p:cNvSpPr txBox="1"/>
          <p:nvPr/>
        </p:nvSpPr>
        <p:spPr>
          <a:xfrm>
            <a:off x="236967" y="242642"/>
            <a:ext cx="2456497" cy="903389"/>
          </a:xfrm>
          <a:prstGeom prst="rect">
            <a:avLst/>
          </a:prstGeom>
        </p:spPr>
        <p:txBody>
          <a:bodyPr lIns="0" tIns="0" rIns="0" bIns="0" rtlCol="0" anchor="t">
            <a:spAutoFit/>
          </a:bodyPr>
          <a:lstStyle/>
          <a:p>
            <a:pPr algn="ctr">
              <a:lnSpc>
                <a:spcPts val="7680"/>
              </a:lnSpc>
              <a:spcBef>
                <a:spcPct val="0"/>
              </a:spcBef>
            </a:pPr>
            <a:r>
              <a:rPr lang="en-US" sz="5400" b="1" dirty="0">
                <a:solidFill>
                  <a:srgbClr val="FFFFFF"/>
                </a:solidFill>
                <a:latin typeface="Inter Bold"/>
                <a:ea typeface="Inter Bold"/>
                <a:cs typeface="Inter Bold"/>
                <a:sym typeface="Inter Bold"/>
              </a:rPr>
              <a:t>JOINS</a:t>
            </a:r>
          </a:p>
        </p:txBody>
      </p:sp>
      <p:sp>
        <p:nvSpPr>
          <p:cNvPr id="4" name="TextBox 4"/>
          <p:cNvSpPr txBox="1"/>
          <p:nvPr/>
        </p:nvSpPr>
        <p:spPr>
          <a:xfrm>
            <a:off x="11359412" y="1551580"/>
            <a:ext cx="6526126" cy="1095375"/>
          </a:xfrm>
          <a:prstGeom prst="rect">
            <a:avLst/>
          </a:prstGeom>
        </p:spPr>
        <p:txBody>
          <a:bodyPr lIns="0" tIns="0" rIns="0" bIns="0" rtlCol="0" anchor="t">
            <a:spAutoFit/>
          </a:bodyPr>
          <a:lstStyle/>
          <a:p>
            <a:pPr algn="just">
              <a:lnSpc>
                <a:spcPts val="4320"/>
              </a:lnSpc>
              <a:spcBef>
                <a:spcPct val="0"/>
              </a:spcBef>
            </a:pPr>
            <a:r>
              <a:rPr lang="en-US" sz="3600" b="1">
                <a:solidFill>
                  <a:srgbClr val="F6F6F6"/>
                </a:solidFill>
                <a:latin typeface="Inter Bold"/>
                <a:ea typeface="Inter Bold"/>
                <a:cs typeface="Inter Bold"/>
                <a:sym typeface="Inter Bold"/>
              </a:rPr>
              <a:t>Find Properties Without Any Sales Record</a:t>
            </a:r>
          </a:p>
        </p:txBody>
      </p:sp>
      <p:sp>
        <p:nvSpPr>
          <p:cNvPr id="5" name="TextBox 5"/>
          <p:cNvSpPr txBox="1"/>
          <p:nvPr/>
        </p:nvSpPr>
        <p:spPr>
          <a:xfrm>
            <a:off x="11297580" y="3136820"/>
            <a:ext cx="7038045" cy="3795911"/>
          </a:xfrm>
          <a:prstGeom prst="rect">
            <a:avLst/>
          </a:prstGeom>
        </p:spPr>
        <p:txBody>
          <a:bodyPr lIns="0" tIns="0" rIns="0" bIns="0" rtlCol="0" anchor="t">
            <a:spAutoFit/>
          </a:bodyPr>
          <a:lstStyle/>
          <a:p>
            <a:pPr algn="l">
              <a:lnSpc>
                <a:spcPts val="3720"/>
              </a:lnSpc>
            </a:pPr>
            <a:r>
              <a:rPr lang="en-US" sz="3100" b="1" dirty="0">
                <a:solidFill>
                  <a:srgbClr val="F6F6F6"/>
                </a:solidFill>
                <a:latin typeface="Inter Bold"/>
                <a:ea typeface="Inter Bold"/>
                <a:cs typeface="Inter Bold"/>
                <a:sym typeface="Inter Bold"/>
              </a:rPr>
              <a:t>Syntax : </a:t>
            </a:r>
            <a:r>
              <a:rPr lang="en-US" sz="2800" dirty="0">
                <a:solidFill>
                  <a:srgbClr val="F6F6F6"/>
                </a:solidFill>
                <a:latin typeface="Inter"/>
                <a:ea typeface="Inter"/>
                <a:cs typeface="Inter"/>
                <a:sym typeface="Inter"/>
              </a:rPr>
              <a:t>SELECT </a:t>
            </a:r>
            <a:r>
              <a:rPr lang="en-US" sz="2800" dirty="0" err="1">
                <a:solidFill>
                  <a:srgbClr val="F6F6F6"/>
                </a:solidFill>
                <a:latin typeface="Inter"/>
                <a:ea typeface="Inter"/>
                <a:cs typeface="Inter"/>
                <a:sym typeface="Inter"/>
              </a:rPr>
              <a:t>P.PropertyID</a:t>
            </a:r>
            <a:r>
              <a:rPr lang="en-US" sz="2800" dirty="0">
                <a:solidFill>
                  <a:srgbClr val="F6F6F6"/>
                </a:solidFill>
                <a:latin typeface="Inter"/>
                <a:ea typeface="Inter"/>
                <a:cs typeface="Inter"/>
                <a:sym typeface="Inter"/>
              </a:rPr>
              <a:t>, </a:t>
            </a:r>
            <a:r>
              <a:rPr lang="en-US" sz="2800" dirty="0" err="1">
                <a:solidFill>
                  <a:srgbClr val="F6F6F6"/>
                </a:solidFill>
                <a:latin typeface="Inter"/>
                <a:ea typeface="Inter"/>
                <a:cs typeface="Inter"/>
                <a:sym typeface="Inter"/>
              </a:rPr>
              <a:t>P.PropertyAddress</a:t>
            </a:r>
            <a:r>
              <a:rPr lang="en-US" sz="2800" dirty="0">
                <a:solidFill>
                  <a:srgbClr val="F6F6F6"/>
                </a:solidFill>
                <a:latin typeface="Inter"/>
                <a:ea typeface="Inter"/>
                <a:cs typeface="Inter"/>
                <a:sym typeface="Inter"/>
              </a:rPr>
              <a:t>, </a:t>
            </a:r>
            <a:r>
              <a:rPr lang="en-US" sz="2800" dirty="0" err="1">
                <a:solidFill>
                  <a:srgbClr val="F6F6F6"/>
                </a:solidFill>
                <a:latin typeface="Inter"/>
                <a:ea typeface="Inter"/>
                <a:cs typeface="Inter"/>
                <a:sym typeface="Inter"/>
              </a:rPr>
              <a:t>T.TaxAmount</a:t>
            </a:r>
            <a:r>
              <a:rPr lang="en-US" sz="2800" dirty="0">
                <a:solidFill>
                  <a:srgbClr val="F6F6F6"/>
                </a:solidFill>
                <a:latin typeface="Inter"/>
                <a:ea typeface="Inter"/>
                <a:cs typeface="Inter"/>
                <a:sym typeface="Inter"/>
              </a:rPr>
              <a:t>, </a:t>
            </a:r>
            <a:r>
              <a:rPr lang="en-US" sz="2800" dirty="0" err="1">
                <a:solidFill>
                  <a:srgbClr val="F6F6F6"/>
                </a:solidFill>
                <a:latin typeface="Inter"/>
                <a:ea typeface="Inter"/>
                <a:cs typeface="Inter"/>
                <a:sym typeface="Inter"/>
              </a:rPr>
              <a:t>T.TaxDistrict</a:t>
            </a:r>
            <a:r>
              <a:rPr lang="en-US" sz="2800" dirty="0">
                <a:solidFill>
                  <a:srgbClr val="F6F6F6"/>
                </a:solidFill>
                <a:latin typeface="Inter"/>
                <a:ea typeface="Inter"/>
                <a:cs typeface="Inter"/>
                <a:sym typeface="Inter"/>
              </a:rPr>
              <a:t>  </a:t>
            </a:r>
          </a:p>
          <a:p>
            <a:pPr algn="l">
              <a:lnSpc>
                <a:spcPts val="3720"/>
              </a:lnSpc>
            </a:pPr>
            <a:r>
              <a:rPr lang="en-US" sz="2800" dirty="0">
                <a:solidFill>
                  <a:srgbClr val="F6F6F6"/>
                </a:solidFill>
                <a:latin typeface="Inter"/>
                <a:ea typeface="Inter"/>
                <a:cs typeface="Inter"/>
                <a:sym typeface="Inter"/>
              </a:rPr>
              <a:t>FROM Properties P  </a:t>
            </a:r>
          </a:p>
          <a:p>
            <a:pPr algn="l">
              <a:lnSpc>
                <a:spcPts val="3720"/>
              </a:lnSpc>
            </a:pPr>
            <a:r>
              <a:rPr lang="en-US" sz="2800" dirty="0">
                <a:solidFill>
                  <a:srgbClr val="F6F6F6"/>
                </a:solidFill>
                <a:latin typeface="Inter"/>
                <a:ea typeface="Inter"/>
                <a:cs typeface="Inter"/>
                <a:sym typeface="Inter"/>
              </a:rPr>
              <a:t>LEFT JOIN </a:t>
            </a:r>
            <a:r>
              <a:rPr lang="en-US" sz="2800" dirty="0" err="1">
                <a:solidFill>
                  <a:srgbClr val="F6F6F6"/>
                </a:solidFill>
                <a:latin typeface="Inter"/>
                <a:ea typeface="Inter"/>
                <a:cs typeface="Inter"/>
                <a:sym typeface="Inter"/>
              </a:rPr>
              <a:t>TaxRecords</a:t>
            </a:r>
            <a:r>
              <a:rPr lang="en-US" sz="2800" dirty="0">
                <a:solidFill>
                  <a:srgbClr val="F6F6F6"/>
                </a:solidFill>
                <a:latin typeface="Inter"/>
                <a:ea typeface="Inter"/>
                <a:cs typeface="Inter"/>
                <a:sym typeface="Inter"/>
              </a:rPr>
              <a:t> T ON </a:t>
            </a:r>
            <a:r>
              <a:rPr lang="en-US" sz="2800" dirty="0" err="1">
                <a:solidFill>
                  <a:srgbClr val="F6F6F6"/>
                </a:solidFill>
                <a:latin typeface="Inter"/>
                <a:ea typeface="Inter"/>
                <a:cs typeface="Inter"/>
                <a:sym typeface="Inter"/>
              </a:rPr>
              <a:t>P.PropertyID</a:t>
            </a:r>
            <a:r>
              <a:rPr lang="en-US" sz="2800" dirty="0">
                <a:solidFill>
                  <a:srgbClr val="F6F6F6"/>
                </a:solidFill>
                <a:latin typeface="Inter"/>
                <a:ea typeface="Inter"/>
                <a:cs typeface="Inter"/>
                <a:sym typeface="Inter"/>
              </a:rPr>
              <a:t> = </a:t>
            </a:r>
            <a:r>
              <a:rPr lang="en-US" sz="2800" dirty="0" err="1">
                <a:solidFill>
                  <a:srgbClr val="F6F6F6"/>
                </a:solidFill>
                <a:latin typeface="Inter"/>
                <a:ea typeface="Inter"/>
                <a:cs typeface="Inter"/>
                <a:sym typeface="Inter"/>
              </a:rPr>
              <a:t>T.PropertyID</a:t>
            </a:r>
            <a:r>
              <a:rPr lang="en-US" sz="2800" dirty="0">
                <a:solidFill>
                  <a:srgbClr val="F6F6F6"/>
                </a:solidFill>
                <a:latin typeface="Inter"/>
                <a:ea typeface="Inter"/>
                <a:cs typeface="Inter"/>
                <a:sym typeface="Inter"/>
              </a:rPr>
              <a:t>;</a:t>
            </a:r>
          </a:p>
          <a:p>
            <a:pPr algn="l">
              <a:lnSpc>
                <a:spcPts val="3720"/>
              </a:lnSpc>
            </a:pPr>
            <a:endParaRPr lang="en-US" sz="2800" dirty="0">
              <a:solidFill>
                <a:srgbClr val="F6F6F6"/>
              </a:solidFill>
              <a:latin typeface="Inter"/>
              <a:ea typeface="Inter"/>
              <a:cs typeface="Inter"/>
              <a:sym typeface="Inter"/>
            </a:endParaRPr>
          </a:p>
          <a:p>
            <a:pPr algn="l">
              <a:lnSpc>
                <a:spcPts val="3720"/>
              </a:lnSpc>
              <a:spcBef>
                <a:spcPct val="0"/>
              </a:spcBef>
            </a:pPr>
            <a:endParaRPr lang="en-US" sz="3100" dirty="0">
              <a:solidFill>
                <a:srgbClr val="F6F6F6"/>
              </a:solidFill>
              <a:latin typeface="Inter"/>
              <a:ea typeface="Inter"/>
              <a:cs typeface="Inter"/>
              <a:sym typeface="Inter"/>
            </a:endParaRPr>
          </a:p>
        </p:txBody>
      </p:sp>
      <p:grpSp>
        <p:nvGrpSpPr>
          <p:cNvPr id="6" name="Group 2">
            <a:extLst>
              <a:ext uri="{FF2B5EF4-FFF2-40B4-BE49-F238E27FC236}">
                <a16:creationId xmlns:a16="http://schemas.microsoft.com/office/drawing/2014/main" id="{3CF79452-B135-CF31-BB91-13D6A6372B44}"/>
              </a:ext>
            </a:extLst>
          </p:cNvPr>
          <p:cNvGrpSpPr/>
          <p:nvPr/>
        </p:nvGrpSpPr>
        <p:grpSpPr>
          <a:xfrm>
            <a:off x="15605459" y="340258"/>
            <a:ext cx="2478257" cy="334963"/>
            <a:chOff x="0" y="67924"/>
            <a:chExt cx="3304343" cy="446618"/>
          </a:xfrm>
        </p:grpSpPr>
        <p:sp>
          <p:nvSpPr>
            <p:cNvPr id="7" name="AutoShape 3">
              <a:extLst>
                <a:ext uri="{FF2B5EF4-FFF2-40B4-BE49-F238E27FC236}">
                  <a16:creationId xmlns:a16="http://schemas.microsoft.com/office/drawing/2014/main" id="{26445D84-86B2-0167-F073-635CF594AD35}"/>
                </a:ext>
              </a:extLst>
            </p:cNvPr>
            <p:cNvSpPr/>
            <p:nvPr/>
          </p:nvSpPr>
          <p:spPr>
            <a:xfrm>
              <a:off x="0" y="254000"/>
              <a:ext cx="1619917" cy="50123"/>
            </a:xfrm>
            <a:prstGeom prst="rect">
              <a:avLst/>
            </a:prstGeom>
            <a:solidFill>
              <a:srgbClr val="F6F6F6"/>
            </a:solidFill>
          </p:spPr>
        </p:sp>
        <p:sp>
          <p:nvSpPr>
            <p:cNvPr id="8" name="TextBox 4">
              <a:extLst>
                <a:ext uri="{FF2B5EF4-FFF2-40B4-BE49-F238E27FC236}">
                  <a16:creationId xmlns:a16="http://schemas.microsoft.com/office/drawing/2014/main" id="{2B9EA9ED-93BF-1599-C71E-D7C110937C57}"/>
                </a:ext>
              </a:extLst>
            </p:cNvPr>
            <p:cNvSpPr txBox="1"/>
            <p:nvPr/>
          </p:nvSpPr>
          <p:spPr>
            <a:xfrm>
              <a:off x="1986392" y="67924"/>
              <a:ext cx="1317951" cy="446618"/>
            </a:xfrm>
            <a:prstGeom prst="rect">
              <a:avLst/>
            </a:prstGeom>
          </p:spPr>
          <p:txBody>
            <a:bodyPr lIns="0" tIns="0" rIns="0" bIns="0" rtlCol="0" anchor="t">
              <a:spAutoFit/>
            </a:bodyPr>
            <a:lstStyle/>
            <a:p>
              <a:pPr algn="r">
                <a:lnSpc>
                  <a:spcPts val="2464"/>
                </a:lnSpc>
              </a:pPr>
              <a:r>
                <a:rPr lang="en-US" sz="2800" b="1" i="1" dirty="0">
                  <a:solidFill>
                    <a:srgbClr val="F6F6F6"/>
                  </a:solidFill>
                  <a:latin typeface="Assistant Regular Bold" panose="020B0604020202020204" charset="-79"/>
                  <a:ea typeface="Assistant Regular"/>
                  <a:cs typeface="Assistant Regular Bold" panose="020B0604020202020204" charset="-79"/>
                  <a:sym typeface="Assistant Regular"/>
                </a:rPr>
                <a:t>21</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546300"/>
            <a:ext cx="10633390" cy="6872042"/>
          </a:xfrm>
          <a:custGeom>
            <a:avLst/>
            <a:gdLst/>
            <a:ahLst/>
            <a:cxnLst/>
            <a:rect l="l" t="t" r="r" b="b"/>
            <a:pathLst>
              <a:path w="10633390" h="6872042">
                <a:moveTo>
                  <a:pt x="0" y="0"/>
                </a:moveTo>
                <a:lnTo>
                  <a:pt x="10633390" y="0"/>
                </a:lnTo>
                <a:lnTo>
                  <a:pt x="10633390" y="6872043"/>
                </a:lnTo>
                <a:lnTo>
                  <a:pt x="0" y="6872043"/>
                </a:lnTo>
                <a:lnTo>
                  <a:pt x="0" y="0"/>
                </a:lnTo>
                <a:close/>
              </a:path>
            </a:pathLst>
          </a:custGeom>
          <a:blipFill>
            <a:blip r:embed="rId2"/>
            <a:stretch>
              <a:fillRect t="-2734" b="-2734"/>
            </a:stretch>
          </a:blipFill>
        </p:spPr>
      </p:sp>
      <p:sp>
        <p:nvSpPr>
          <p:cNvPr id="3" name="TextBox 3"/>
          <p:cNvSpPr txBox="1"/>
          <p:nvPr/>
        </p:nvSpPr>
        <p:spPr>
          <a:xfrm>
            <a:off x="236967" y="242642"/>
            <a:ext cx="2456497" cy="903389"/>
          </a:xfrm>
          <a:prstGeom prst="rect">
            <a:avLst/>
          </a:prstGeom>
        </p:spPr>
        <p:txBody>
          <a:bodyPr lIns="0" tIns="0" rIns="0" bIns="0" rtlCol="0" anchor="t">
            <a:spAutoFit/>
          </a:bodyPr>
          <a:lstStyle/>
          <a:p>
            <a:pPr algn="ctr">
              <a:lnSpc>
                <a:spcPts val="7680"/>
              </a:lnSpc>
              <a:spcBef>
                <a:spcPct val="0"/>
              </a:spcBef>
            </a:pPr>
            <a:r>
              <a:rPr lang="en-US" sz="5400" b="1" dirty="0">
                <a:solidFill>
                  <a:srgbClr val="FFFFFF"/>
                </a:solidFill>
                <a:latin typeface="Inter Bold"/>
                <a:ea typeface="Inter Bold"/>
                <a:cs typeface="Inter Bold"/>
                <a:sym typeface="Inter Bold"/>
              </a:rPr>
              <a:t>JOINS</a:t>
            </a:r>
          </a:p>
        </p:txBody>
      </p:sp>
      <p:sp>
        <p:nvSpPr>
          <p:cNvPr id="4" name="TextBox 4"/>
          <p:cNvSpPr txBox="1"/>
          <p:nvPr/>
        </p:nvSpPr>
        <p:spPr>
          <a:xfrm>
            <a:off x="10898505" y="1536775"/>
            <a:ext cx="6779895" cy="1095375"/>
          </a:xfrm>
          <a:prstGeom prst="rect">
            <a:avLst/>
          </a:prstGeom>
        </p:spPr>
        <p:txBody>
          <a:bodyPr wrap="square" lIns="0" tIns="0" rIns="0" bIns="0" rtlCol="0" anchor="t">
            <a:spAutoFit/>
          </a:bodyPr>
          <a:lstStyle/>
          <a:p>
            <a:pPr algn="just">
              <a:lnSpc>
                <a:spcPts val="4320"/>
              </a:lnSpc>
              <a:spcBef>
                <a:spcPct val="0"/>
              </a:spcBef>
            </a:pPr>
            <a:r>
              <a:rPr lang="en-US" sz="3600" b="1" dirty="0">
                <a:solidFill>
                  <a:srgbClr val="F6F6F6"/>
                </a:solidFill>
                <a:latin typeface="Inter Bold"/>
                <a:ea typeface="Inter Bold"/>
                <a:cs typeface="Inter Bold"/>
                <a:sym typeface="Inter Bold"/>
              </a:rPr>
              <a:t>Get Properties Sold as Vacant vs Occupied</a:t>
            </a:r>
          </a:p>
        </p:txBody>
      </p:sp>
      <p:sp>
        <p:nvSpPr>
          <p:cNvPr id="5" name="TextBox 5"/>
          <p:cNvSpPr txBox="1"/>
          <p:nvPr/>
        </p:nvSpPr>
        <p:spPr>
          <a:xfrm>
            <a:off x="10898505" y="3105896"/>
            <a:ext cx="7038045" cy="4744889"/>
          </a:xfrm>
          <a:prstGeom prst="rect">
            <a:avLst/>
          </a:prstGeom>
        </p:spPr>
        <p:txBody>
          <a:bodyPr lIns="0" tIns="0" rIns="0" bIns="0" rtlCol="0" anchor="t">
            <a:spAutoFit/>
          </a:bodyPr>
          <a:lstStyle/>
          <a:p>
            <a:pPr algn="l">
              <a:lnSpc>
                <a:spcPts val="3720"/>
              </a:lnSpc>
            </a:pPr>
            <a:r>
              <a:rPr lang="en-US" sz="3100" b="1" dirty="0">
                <a:solidFill>
                  <a:srgbClr val="F6F6F6"/>
                </a:solidFill>
                <a:latin typeface="Inter Bold"/>
                <a:ea typeface="Inter Bold"/>
                <a:cs typeface="Inter Bold"/>
                <a:sym typeface="Inter Bold"/>
              </a:rPr>
              <a:t>Syntax : </a:t>
            </a:r>
            <a:r>
              <a:rPr lang="en-US" sz="2800" dirty="0">
                <a:solidFill>
                  <a:srgbClr val="F6F6F6"/>
                </a:solidFill>
                <a:latin typeface="Inter"/>
                <a:ea typeface="Inter"/>
                <a:cs typeface="Inter"/>
                <a:sym typeface="Inter"/>
              </a:rPr>
              <a:t>SELECT </a:t>
            </a:r>
            <a:r>
              <a:rPr lang="en-US" sz="2800" dirty="0" err="1">
                <a:solidFill>
                  <a:srgbClr val="F6F6F6"/>
                </a:solidFill>
                <a:latin typeface="Inter"/>
                <a:ea typeface="Inter"/>
                <a:cs typeface="Inter"/>
                <a:sym typeface="Inter"/>
              </a:rPr>
              <a:t>P.PropertyID</a:t>
            </a:r>
            <a:r>
              <a:rPr lang="en-US" sz="2800" dirty="0">
                <a:solidFill>
                  <a:srgbClr val="F6F6F6"/>
                </a:solidFill>
                <a:latin typeface="Inter"/>
                <a:ea typeface="Inter"/>
                <a:cs typeface="Inter"/>
                <a:sym typeface="Inter"/>
              </a:rPr>
              <a:t>, </a:t>
            </a:r>
            <a:r>
              <a:rPr lang="en-US" sz="2800" dirty="0" err="1">
                <a:solidFill>
                  <a:srgbClr val="F6F6F6"/>
                </a:solidFill>
                <a:latin typeface="Inter"/>
                <a:ea typeface="Inter"/>
                <a:cs typeface="Inter"/>
                <a:sym typeface="Inter"/>
              </a:rPr>
              <a:t>P.PropertyAddress</a:t>
            </a:r>
            <a:r>
              <a:rPr lang="en-US" sz="2800" dirty="0">
                <a:solidFill>
                  <a:srgbClr val="F6F6F6"/>
                </a:solidFill>
                <a:latin typeface="Inter"/>
                <a:ea typeface="Inter"/>
                <a:cs typeface="Inter"/>
                <a:sym typeface="Inter"/>
              </a:rPr>
              <a:t>, </a:t>
            </a:r>
            <a:r>
              <a:rPr lang="en-US" sz="2800" dirty="0" err="1">
                <a:solidFill>
                  <a:srgbClr val="F6F6F6"/>
                </a:solidFill>
                <a:latin typeface="Inter"/>
                <a:ea typeface="Inter"/>
                <a:cs typeface="Inter"/>
                <a:sym typeface="Inter"/>
              </a:rPr>
              <a:t>S.SoldAsVacant</a:t>
            </a:r>
            <a:r>
              <a:rPr lang="en-US" sz="2800" dirty="0">
                <a:solidFill>
                  <a:srgbClr val="F6F6F6"/>
                </a:solidFill>
                <a:latin typeface="Inter"/>
                <a:ea typeface="Inter"/>
                <a:cs typeface="Inter"/>
                <a:sym typeface="Inter"/>
              </a:rPr>
              <a:t>, </a:t>
            </a:r>
            <a:r>
              <a:rPr lang="en-US" sz="2800" dirty="0" err="1">
                <a:solidFill>
                  <a:srgbClr val="F6F6F6"/>
                </a:solidFill>
                <a:latin typeface="Inter"/>
                <a:ea typeface="Inter"/>
                <a:cs typeface="Inter"/>
                <a:sym typeface="Inter"/>
              </a:rPr>
              <a:t>S.SalePrice</a:t>
            </a:r>
            <a:r>
              <a:rPr lang="en-US" sz="2800" dirty="0">
                <a:solidFill>
                  <a:srgbClr val="F6F6F6"/>
                </a:solidFill>
                <a:latin typeface="Inter"/>
                <a:ea typeface="Inter"/>
                <a:cs typeface="Inter"/>
                <a:sym typeface="Inter"/>
              </a:rPr>
              <a:t>  </a:t>
            </a:r>
          </a:p>
          <a:p>
            <a:pPr algn="l">
              <a:lnSpc>
                <a:spcPts val="3720"/>
              </a:lnSpc>
            </a:pPr>
            <a:r>
              <a:rPr lang="en-US" sz="2800" dirty="0">
                <a:solidFill>
                  <a:srgbClr val="F6F6F6"/>
                </a:solidFill>
                <a:latin typeface="Inter"/>
                <a:ea typeface="Inter"/>
                <a:cs typeface="Inter"/>
                <a:sym typeface="Inter"/>
              </a:rPr>
              <a:t>FROM Properties P  </a:t>
            </a:r>
          </a:p>
          <a:p>
            <a:pPr algn="l">
              <a:lnSpc>
                <a:spcPts val="3720"/>
              </a:lnSpc>
            </a:pPr>
            <a:r>
              <a:rPr lang="en-US" sz="2800" dirty="0">
                <a:solidFill>
                  <a:srgbClr val="F6F6F6"/>
                </a:solidFill>
                <a:latin typeface="Inter"/>
                <a:ea typeface="Inter"/>
                <a:cs typeface="Inter"/>
                <a:sym typeface="Inter"/>
              </a:rPr>
              <a:t>JOIN Sales S ON </a:t>
            </a:r>
            <a:r>
              <a:rPr lang="en-US" sz="2800" dirty="0" err="1">
                <a:solidFill>
                  <a:srgbClr val="F6F6F6"/>
                </a:solidFill>
                <a:latin typeface="Inter"/>
                <a:ea typeface="Inter"/>
                <a:cs typeface="Inter"/>
                <a:sym typeface="Inter"/>
              </a:rPr>
              <a:t>P.PropertyID</a:t>
            </a:r>
            <a:r>
              <a:rPr lang="en-US" sz="2800" dirty="0">
                <a:solidFill>
                  <a:srgbClr val="F6F6F6"/>
                </a:solidFill>
                <a:latin typeface="Inter"/>
                <a:ea typeface="Inter"/>
                <a:cs typeface="Inter"/>
                <a:sym typeface="Inter"/>
              </a:rPr>
              <a:t> = </a:t>
            </a:r>
            <a:r>
              <a:rPr lang="en-US" sz="2800" dirty="0" err="1">
                <a:solidFill>
                  <a:srgbClr val="F6F6F6"/>
                </a:solidFill>
                <a:latin typeface="Inter"/>
                <a:ea typeface="Inter"/>
                <a:cs typeface="Inter"/>
                <a:sym typeface="Inter"/>
              </a:rPr>
              <a:t>S.PropertyID</a:t>
            </a:r>
            <a:r>
              <a:rPr lang="en-US" sz="2800" dirty="0">
                <a:solidFill>
                  <a:srgbClr val="F6F6F6"/>
                </a:solidFill>
                <a:latin typeface="Inter"/>
                <a:ea typeface="Inter"/>
                <a:cs typeface="Inter"/>
                <a:sym typeface="Inter"/>
              </a:rPr>
              <a:t>  </a:t>
            </a:r>
          </a:p>
          <a:p>
            <a:pPr algn="l">
              <a:lnSpc>
                <a:spcPts val="3720"/>
              </a:lnSpc>
            </a:pPr>
            <a:r>
              <a:rPr lang="en-US" sz="2800" dirty="0">
                <a:solidFill>
                  <a:srgbClr val="F6F6F6"/>
                </a:solidFill>
                <a:latin typeface="Inter"/>
                <a:ea typeface="Inter"/>
                <a:cs typeface="Inter"/>
                <a:sym typeface="Inter"/>
              </a:rPr>
              <a:t>ORDER BY </a:t>
            </a:r>
            <a:r>
              <a:rPr lang="en-US" sz="2800" dirty="0" err="1">
                <a:solidFill>
                  <a:srgbClr val="F6F6F6"/>
                </a:solidFill>
                <a:latin typeface="Inter"/>
                <a:ea typeface="Inter"/>
                <a:cs typeface="Inter"/>
                <a:sym typeface="Inter"/>
              </a:rPr>
              <a:t>S.SoldAsVacant</a:t>
            </a:r>
            <a:r>
              <a:rPr lang="en-US" sz="2800" dirty="0">
                <a:solidFill>
                  <a:srgbClr val="F6F6F6"/>
                </a:solidFill>
                <a:latin typeface="Inter"/>
                <a:ea typeface="Inter"/>
                <a:cs typeface="Inter"/>
                <a:sym typeface="Inter"/>
              </a:rPr>
              <a:t> DESC;</a:t>
            </a:r>
          </a:p>
          <a:p>
            <a:pPr algn="l">
              <a:lnSpc>
                <a:spcPts val="3720"/>
              </a:lnSpc>
            </a:pPr>
            <a:endParaRPr lang="en-US" sz="3100" dirty="0">
              <a:solidFill>
                <a:srgbClr val="F6F6F6"/>
              </a:solidFill>
              <a:latin typeface="Inter"/>
              <a:ea typeface="Inter"/>
              <a:cs typeface="Inter"/>
              <a:sym typeface="Inter"/>
            </a:endParaRPr>
          </a:p>
          <a:p>
            <a:pPr algn="l">
              <a:lnSpc>
                <a:spcPts val="3720"/>
              </a:lnSpc>
            </a:pPr>
            <a:endParaRPr lang="en-US" sz="3100" dirty="0">
              <a:solidFill>
                <a:srgbClr val="F6F6F6"/>
              </a:solidFill>
              <a:latin typeface="Inter"/>
              <a:ea typeface="Inter"/>
              <a:cs typeface="Inter"/>
              <a:sym typeface="Inter"/>
            </a:endParaRPr>
          </a:p>
          <a:p>
            <a:pPr algn="l">
              <a:lnSpc>
                <a:spcPts val="3720"/>
              </a:lnSpc>
              <a:spcBef>
                <a:spcPct val="0"/>
              </a:spcBef>
            </a:pPr>
            <a:endParaRPr lang="en-US" sz="3100" dirty="0">
              <a:solidFill>
                <a:srgbClr val="F6F6F6"/>
              </a:solidFill>
              <a:latin typeface="Inter"/>
              <a:ea typeface="Inter"/>
              <a:cs typeface="Inter"/>
              <a:sym typeface="Inter"/>
            </a:endParaRPr>
          </a:p>
        </p:txBody>
      </p:sp>
      <p:grpSp>
        <p:nvGrpSpPr>
          <p:cNvPr id="6" name="Group 2">
            <a:extLst>
              <a:ext uri="{FF2B5EF4-FFF2-40B4-BE49-F238E27FC236}">
                <a16:creationId xmlns:a16="http://schemas.microsoft.com/office/drawing/2014/main" id="{93A0F682-F99F-B077-20C1-BA49196AAA76}"/>
              </a:ext>
            </a:extLst>
          </p:cNvPr>
          <p:cNvGrpSpPr/>
          <p:nvPr/>
        </p:nvGrpSpPr>
        <p:grpSpPr>
          <a:xfrm>
            <a:off x="15605459" y="340258"/>
            <a:ext cx="2478257" cy="334963"/>
            <a:chOff x="0" y="67924"/>
            <a:chExt cx="3304343" cy="446618"/>
          </a:xfrm>
        </p:grpSpPr>
        <p:sp>
          <p:nvSpPr>
            <p:cNvPr id="7" name="AutoShape 3">
              <a:extLst>
                <a:ext uri="{FF2B5EF4-FFF2-40B4-BE49-F238E27FC236}">
                  <a16:creationId xmlns:a16="http://schemas.microsoft.com/office/drawing/2014/main" id="{B46006FA-E689-B9EB-2D8F-64FDDB89324F}"/>
                </a:ext>
              </a:extLst>
            </p:cNvPr>
            <p:cNvSpPr/>
            <p:nvPr/>
          </p:nvSpPr>
          <p:spPr>
            <a:xfrm>
              <a:off x="0" y="254000"/>
              <a:ext cx="1619917" cy="50123"/>
            </a:xfrm>
            <a:prstGeom prst="rect">
              <a:avLst/>
            </a:prstGeom>
            <a:solidFill>
              <a:srgbClr val="F6F6F6"/>
            </a:solidFill>
          </p:spPr>
        </p:sp>
        <p:sp>
          <p:nvSpPr>
            <p:cNvPr id="8" name="TextBox 4">
              <a:extLst>
                <a:ext uri="{FF2B5EF4-FFF2-40B4-BE49-F238E27FC236}">
                  <a16:creationId xmlns:a16="http://schemas.microsoft.com/office/drawing/2014/main" id="{AECDDA6C-8CCD-8D17-2ADF-89486F1C3CD6}"/>
                </a:ext>
              </a:extLst>
            </p:cNvPr>
            <p:cNvSpPr txBox="1"/>
            <p:nvPr/>
          </p:nvSpPr>
          <p:spPr>
            <a:xfrm>
              <a:off x="1986392" y="67924"/>
              <a:ext cx="1317951" cy="446618"/>
            </a:xfrm>
            <a:prstGeom prst="rect">
              <a:avLst/>
            </a:prstGeom>
          </p:spPr>
          <p:txBody>
            <a:bodyPr lIns="0" tIns="0" rIns="0" bIns="0" rtlCol="0" anchor="t">
              <a:spAutoFit/>
            </a:bodyPr>
            <a:lstStyle/>
            <a:p>
              <a:pPr algn="r">
                <a:lnSpc>
                  <a:spcPts val="2464"/>
                </a:lnSpc>
              </a:pPr>
              <a:r>
                <a:rPr lang="en-US" sz="2800" b="1" i="1" dirty="0">
                  <a:solidFill>
                    <a:srgbClr val="F6F6F6"/>
                  </a:solidFill>
                  <a:latin typeface="Assistant Regular Bold" panose="020B0604020202020204" charset="-79"/>
                  <a:ea typeface="Assistant Regular"/>
                  <a:cs typeface="Assistant Regular Bold" panose="020B0604020202020204" charset="-79"/>
                  <a:sym typeface="Assistant Regular"/>
                </a:rPr>
                <a:t>22</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549062"/>
            <a:ext cx="9144000" cy="7556838"/>
          </a:xfrm>
          <a:custGeom>
            <a:avLst/>
            <a:gdLst/>
            <a:ahLst/>
            <a:cxnLst/>
            <a:rect l="l" t="t" r="r" b="b"/>
            <a:pathLst>
              <a:path w="9144000" h="7556838">
                <a:moveTo>
                  <a:pt x="0" y="0"/>
                </a:moveTo>
                <a:lnTo>
                  <a:pt x="9144000" y="0"/>
                </a:lnTo>
                <a:lnTo>
                  <a:pt x="9144000" y="7556838"/>
                </a:lnTo>
                <a:lnTo>
                  <a:pt x="0" y="7556838"/>
                </a:lnTo>
                <a:lnTo>
                  <a:pt x="0" y="0"/>
                </a:lnTo>
                <a:close/>
              </a:path>
            </a:pathLst>
          </a:custGeom>
          <a:blipFill>
            <a:blip r:embed="rId2"/>
            <a:stretch>
              <a:fillRect r="-21789"/>
            </a:stretch>
          </a:blipFill>
        </p:spPr>
      </p:sp>
      <p:sp>
        <p:nvSpPr>
          <p:cNvPr id="3" name="TextBox 3"/>
          <p:cNvSpPr txBox="1"/>
          <p:nvPr/>
        </p:nvSpPr>
        <p:spPr>
          <a:xfrm>
            <a:off x="236967" y="242642"/>
            <a:ext cx="2456497" cy="903389"/>
          </a:xfrm>
          <a:prstGeom prst="rect">
            <a:avLst/>
          </a:prstGeom>
        </p:spPr>
        <p:txBody>
          <a:bodyPr lIns="0" tIns="0" rIns="0" bIns="0" rtlCol="0" anchor="t">
            <a:spAutoFit/>
          </a:bodyPr>
          <a:lstStyle/>
          <a:p>
            <a:pPr algn="ctr">
              <a:lnSpc>
                <a:spcPts val="7680"/>
              </a:lnSpc>
              <a:spcBef>
                <a:spcPct val="0"/>
              </a:spcBef>
            </a:pPr>
            <a:r>
              <a:rPr lang="en-US" sz="5400" b="1" dirty="0">
                <a:solidFill>
                  <a:srgbClr val="FFFFFF"/>
                </a:solidFill>
                <a:latin typeface="Inter Bold"/>
                <a:ea typeface="Inter Bold"/>
                <a:cs typeface="Inter Bold"/>
                <a:sym typeface="Inter Bold"/>
              </a:rPr>
              <a:t>JOINS</a:t>
            </a:r>
          </a:p>
        </p:txBody>
      </p:sp>
      <p:sp>
        <p:nvSpPr>
          <p:cNvPr id="4" name="TextBox 4"/>
          <p:cNvSpPr txBox="1"/>
          <p:nvPr/>
        </p:nvSpPr>
        <p:spPr>
          <a:xfrm>
            <a:off x="9728405" y="1731792"/>
            <a:ext cx="6197395" cy="1095375"/>
          </a:xfrm>
          <a:prstGeom prst="rect">
            <a:avLst/>
          </a:prstGeom>
        </p:spPr>
        <p:txBody>
          <a:bodyPr wrap="square" lIns="0" tIns="0" rIns="0" bIns="0" rtlCol="0" anchor="t">
            <a:spAutoFit/>
          </a:bodyPr>
          <a:lstStyle/>
          <a:p>
            <a:pPr algn="just">
              <a:lnSpc>
                <a:spcPts val="4320"/>
              </a:lnSpc>
              <a:spcBef>
                <a:spcPct val="0"/>
              </a:spcBef>
            </a:pPr>
            <a:r>
              <a:rPr lang="en-US" sz="3600" b="1" dirty="0">
                <a:solidFill>
                  <a:srgbClr val="F6F6F6"/>
                </a:solidFill>
                <a:latin typeface="Inter Bold"/>
                <a:ea typeface="Inter Bold"/>
                <a:cs typeface="Inter Bold"/>
                <a:sym typeface="Inter Bold"/>
              </a:rPr>
              <a:t>Get Properties Built Before 2000 That Have Been Sold</a:t>
            </a:r>
          </a:p>
        </p:txBody>
      </p:sp>
      <p:sp>
        <p:nvSpPr>
          <p:cNvPr id="5" name="TextBox 5"/>
          <p:cNvSpPr txBox="1"/>
          <p:nvPr/>
        </p:nvSpPr>
        <p:spPr>
          <a:xfrm>
            <a:off x="9728405" y="3252159"/>
            <a:ext cx="7038045" cy="4270400"/>
          </a:xfrm>
          <a:prstGeom prst="rect">
            <a:avLst/>
          </a:prstGeom>
        </p:spPr>
        <p:txBody>
          <a:bodyPr lIns="0" tIns="0" rIns="0" bIns="0" rtlCol="0" anchor="t">
            <a:spAutoFit/>
          </a:bodyPr>
          <a:lstStyle/>
          <a:p>
            <a:pPr algn="l">
              <a:lnSpc>
                <a:spcPts val="3720"/>
              </a:lnSpc>
            </a:pPr>
            <a:r>
              <a:rPr lang="en-US" sz="3100" b="1" dirty="0">
                <a:solidFill>
                  <a:srgbClr val="F6F6F6"/>
                </a:solidFill>
                <a:latin typeface="Inter Bold"/>
                <a:ea typeface="Inter Bold"/>
                <a:cs typeface="Inter Bold"/>
                <a:sym typeface="Inter Bold"/>
              </a:rPr>
              <a:t>Syntax : </a:t>
            </a:r>
            <a:r>
              <a:rPr lang="en-US" sz="2800" dirty="0">
                <a:solidFill>
                  <a:srgbClr val="F6F6F6"/>
                </a:solidFill>
                <a:latin typeface="Inter"/>
                <a:ea typeface="Inter"/>
                <a:cs typeface="Inter"/>
                <a:sym typeface="Inter"/>
              </a:rPr>
              <a:t>SELECT </a:t>
            </a:r>
            <a:r>
              <a:rPr lang="en-US" sz="2800" dirty="0" err="1">
                <a:solidFill>
                  <a:srgbClr val="F6F6F6"/>
                </a:solidFill>
                <a:latin typeface="Inter"/>
                <a:ea typeface="Inter"/>
                <a:cs typeface="Inter"/>
                <a:sym typeface="Inter"/>
              </a:rPr>
              <a:t>P.PropertyID</a:t>
            </a:r>
            <a:r>
              <a:rPr lang="en-US" sz="2800" dirty="0">
                <a:solidFill>
                  <a:srgbClr val="F6F6F6"/>
                </a:solidFill>
                <a:latin typeface="Inter"/>
                <a:ea typeface="Inter"/>
                <a:cs typeface="Inter"/>
                <a:sym typeface="Inter"/>
              </a:rPr>
              <a:t>, </a:t>
            </a:r>
            <a:r>
              <a:rPr lang="en-US" sz="2800" dirty="0" err="1">
                <a:solidFill>
                  <a:srgbClr val="F6F6F6"/>
                </a:solidFill>
                <a:latin typeface="Inter"/>
                <a:ea typeface="Inter"/>
                <a:cs typeface="Inter"/>
                <a:sym typeface="Inter"/>
              </a:rPr>
              <a:t>P.PropertyAddress</a:t>
            </a:r>
            <a:r>
              <a:rPr lang="en-US" sz="2800" dirty="0">
                <a:solidFill>
                  <a:srgbClr val="F6F6F6"/>
                </a:solidFill>
                <a:latin typeface="Inter"/>
                <a:ea typeface="Inter"/>
                <a:cs typeface="Inter"/>
                <a:sym typeface="Inter"/>
              </a:rPr>
              <a:t>, </a:t>
            </a:r>
            <a:r>
              <a:rPr lang="en-US" sz="2800" dirty="0" err="1">
                <a:solidFill>
                  <a:srgbClr val="F6F6F6"/>
                </a:solidFill>
                <a:latin typeface="Inter"/>
                <a:ea typeface="Inter"/>
                <a:cs typeface="Inter"/>
                <a:sym typeface="Inter"/>
              </a:rPr>
              <a:t>P.YearBuilt</a:t>
            </a:r>
            <a:r>
              <a:rPr lang="en-US" sz="2800" dirty="0">
                <a:solidFill>
                  <a:srgbClr val="F6F6F6"/>
                </a:solidFill>
                <a:latin typeface="Inter"/>
                <a:ea typeface="Inter"/>
                <a:cs typeface="Inter"/>
                <a:sym typeface="Inter"/>
              </a:rPr>
              <a:t>, </a:t>
            </a:r>
            <a:r>
              <a:rPr lang="en-US" sz="2800" dirty="0" err="1">
                <a:solidFill>
                  <a:srgbClr val="F6F6F6"/>
                </a:solidFill>
                <a:latin typeface="Inter"/>
                <a:ea typeface="Inter"/>
                <a:cs typeface="Inter"/>
                <a:sym typeface="Inter"/>
              </a:rPr>
              <a:t>S.SalePrice</a:t>
            </a:r>
            <a:r>
              <a:rPr lang="en-US" sz="2800" dirty="0">
                <a:solidFill>
                  <a:srgbClr val="F6F6F6"/>
                </a:solidFill>
                <a:latin typeface="Inter"/>
                <a:ea typeface="Inter"/>
                <a:cs typeface="Inter"/>
                <a:sym typeface="Inter"/>
              </a:rPr>
              <a:t>  </a:t>
            </a:r>
          </a:p>
          <a:p>
            <a:pPr algn="l">
              <a:lnSpc>
                <a:spcPts val="3720"/>
              </a:lnSpc>
            </a:pPr>
            <a:r>
              <a:rPr lang="en-US" sz="2800" dirty="0">
                <a:solidFill>
                  <a:srgbClr val="F6F6F6"/>
                </a:solidFill>
                <a:latin typeface="Inter"/>
                <a:ea typeface="Inter"/>
                <a:cs typeface="Inter"/>
                <a:sym typeface="Inter"/>
              </a:rPr>
              <a:t>FROM Properties P  </a:t>
            </a:r>
          </a:p>
          <a:p>
            <a:pPr algn="l">
              <a:lnSpc>
                <a:spcPts val="3720"/>
              </a:lnSpc>
            </a:pPr>
            <a:r>
              <a:rPr lang="en-US" sz="2800" dirty="0">
                <a:solidFill>
                  <a:srgbClr val="F6F6F6"/>
                </a:solidFill>
                <a:latin typeface="Inter"/>
                <a:ea typeface="Inter"/>
                <a:cs typeface="Inter"/>
                <a:sym typeface="Inter"/>
              </a:rPr>
              <a:t>JOIN Sales S ON </a:t>
            </a:r>
            <a:r>
              <a:rPr lang="en-US" sz="2800" dirty="0" err="1">
                <a:solidFill>
                  <a:srgbClr val="F6F6F6"/>
                </a:solidFill>
                <a:latin typeface="Inter"/>
                <a:ea typeface="Inter"/>
                <a:cs typeface="Inter"/>
                <a:sym typeface="Inter"/>
              </a:rPr>
              <a:t>P.PropertyID</a:t>
            </a:r>
            <a:r>
              <a:rPr lang="en-US" sz="2800" dirty="0">
                <a:solidFill>
                  <a:srgbClr val="F6F6F6"/>
                </a:solidFill>
                <a:latin typeface="Inter"/>
                <a:ea typeface="Inter"/>
                <a:cs typeface="Inter"/>
                <a:sym typeface="Inter"/>
              </a:rPr>
              <a:t> = </a:t>
            </a:r>
            <a:r>
              <a:rPr lang="en-US" sz="2800" dirty="0" err="1">
                <a:solidFill>
                  <a:srgbClr val="F6F6F6"/>
                </a:solidFill>
                <a:latin typeface="Inter"/>
                <a:ea typeface="Inter"/>
                <a:cs typeface="Inter"/>
                <a:sym typeface="Inter"/>
              </a:rPr>
              <a:t>S.PropertyID</a:t>
            </a:r>
            <a:r>
              <a:rPr lang="en-US" sz="2800" dirty="0">
                <a:solidFill>
                  <a:srgbClr val="F6F6F6"/>
                </a:solidFill>
                <a:latin typeface="Inter"/>
                <a:ea typeface="Inter"/>
                <a:cs typeface="Inter"/>
                <a:sym typeface="Inter"/>
              </a:rPr>
              <a:t>  </a:t>
            </a:r>
          </a:p>
          <a:p>
            <a:pPr algn="l">
              <a:lnSpc>
                <a:spcPts val="3720"/>
              </a:lnSpc>
            </a:pPr>
            <a:r>
              <a:rPr lang="en-US" sz="2800" dirty="0">
                <a:solidFill>
                  <a:srgbClr val="F6F6F6"/>
                </a:solidFill>
                <a:latin typeface="Inter"/>
                <a:ea typeface="Inter"/>
                <a:cs typeface="Inter"/>
                <a:sym typeface="Inter"/>
              </a:rPr>
              <a:t>WHERE </a:t>
            </a:r>
            <a:r>
              <a:rPr lang="en-US" sz="2800" dirty="0" err="1">
                <a:solidFill>
                  <a:srgbClr val="F6F6F6"/>
                </a:solidFill>
                <a:latin typeface="Inter"/>
                <a:ea typeface="Inter"/>
                <a:cs typeface="Inter"/>
                <a:sym typeface="Inter"/>
              </a:rPr>
              <a:t>P.YearBuilt</a:t>
            </a:r>
            <a:r>
              <a:rPr lang="en-US" sz="2800" dirty="0">
                <a:solidFill>
                  <a:srgbClr val="F6F6F6"/>
                </a:solidFill>
                <a:latin typeface="Inter"/>
                <a:ea typeface="Inter"/>
                <a:cs typeface="Inter"/>
                <a:sym typeface="Inter"/>
              </a:rPr>
              <a:t> &lt; 2000;</a:t>
            </a:r>
          </a:p>
          <a:p>
            <a:pPr algn="l">
              <a:lnSpc>
                <a:spcPts val="3720"/>
              </a:lnSpc>
            </a:pPr>
            <a:endParaRPr lang="en-US" sz="2800" dirty="0">
              <a:solidFill>
                <a:srgbClr val="F6F6F6"/>
              </a:solidFill>
              <a:latin typeface="Inter"/>
              <a:ea typeface="Inter"/>
              <a:cs typeface="Inter"/>
              <a:sym typeface="Inter"/>
            </a:endParaRPr>
          </a:p>
          <a:p>
            <a:pPr algn="l">
              <a:lnSpc>
                <a:spcPts val="3720"/>
              </a:lnSpc>
              <a:spcBef>
                <a:spcPct val="0"/>
              </a:spcBef>
            </a:pPr>
            <a:endParaRPr lang="en-US" sz="3100" dirty="0">
              <a:solidFill>
                <a:srgbClr val="F6F6F6"/>
              </a:solidFill>
              <a:latin typeface="Inter"/>
              <a:ea typeface="Inter"/>
              <a:cs typeface="Inter"/>
              <a:sym typeface="Inter"/>
            </a:endParaRPr>
          </a:p>
        </p:txBody>
      </p:sp>
      <p:grpSp>
        <p:nvGrpSpPr>
          <p:cNvPr id="6" name="Group 2">
            <a:extLst>
              <a:ext uri="{FF2B5EF4-FFF2-40B4-BE49-F238E27FC236}">
                <a16:creationId xmlns:a16="http://schemas.microsoft.com/office/drawing/2014/main" id="{D9ACD358-F603-C428-279E-8727F683B3B2}"/>
              </a:ext>
            </a:extLst>
          </p:cNvPr>
          <p:cNvGrpSpPr/>
          <p:nvPr/>
        </p:nvGrpSpPr>
        <p:grpSpPr>
          <a:xfrm>
            <a:off x="15605459" y="340258"/>
            <a:ext cx="2478257" cy="334963"/>
            <a:chOff x="0" y="67924"/>
            <a:chExt cx="3304343" cy="446618"/>
          </a:xfrm>
        </p:grpSpPr>
        <p:sp>
          <p:nvSpPr>
            <p:cNvPr id="7" name="AutoShape 3">
              <a:extLst>
                <a:ext uri="{FF2B5EF4-FFF2-40B4-BE49-F238E27FC236}">
                  <a16:creationId xmlns:a16="http://schemas.microsoft.com/office/drawing/2014/main" id="{DD3B4DD6-288C-F725-A12B-DBE4397D8628}"/>
                </a:ext>
              </a:extLst>
            </p:cNvPr>
            <p:cNvSpPr/>
            <p:nvPr/>
          </p:nvSpPr>
          <p:spPr>
            <a:xfrm>
              <a:off x="0" y="254000"/>
              <a:ext cx="1619917" cy="50123"/>
            </a:xfrm>
            <a:prstGeom prst="rect">
              <a:avLst/>
            </a:prstGeom>
            <a:solidFill>
              <a:srgbClr val="F6F6F6"/>
            </a:solidFill>
          </p:spPr>
        </p:sp>
        <p:sp>
          <p:nvSpPr>
            <p:cNvPr id="8" name="TextBox 4">
              <a:extLst>
                <a:ext uri="{FF2B5EF4-FFF2-40B4-BE49-F238E27FC236}">
                  <a16:creationId xmlns:a16="http://schemas.microsoft.com/office/drawing/2014/main" id="{AC61FE03-77A8-1977-7199-8AD6BDD7A3E4}"/>
                </a:ext>
              </a:extLst>
            </p:cNvPr>
            <p:cNvSpPr txBox="1"/>
            <p:nvPr/>
          </p:nvSpPr>
          <p:spPr>
            <a:xfrm>
              <a:off x="1986392" y="67924"/>
              <a:ext cx="1317951" cy="446618"/>
            </a:xfrm>
            <a:prstGeom prst="rect">
              <a:avLst/>
            </a:prstGeom>
          </p:spPr>
          <p:txBody>
            <a:bodyPr lIns="0" tIns="0" rIns="0" bIns="0" rtlCol="0" anchor="t">
              <a:spAutoFit/>
            </a:bodyPr>
            <a:lstStyle/>
            <a:p>
              <a:pPr algn="r">
                <a:lnSpc>
                  <a:spcPts val="2464"/>
                </a:lnSpc>
              </a:pPr>
              <a:r>
                <a:rPr lang="en-US" sz="2800" b="1" i="1" dirty="0">
                  <a:solidFill>
                    <a:srgbClr val="F6F6F6"/>
                  </a:solidFill>
                  <a:latin typeface="Assistant Regular Bold" panose="020B0604020202020204" charset="-79"/>
                  <a:ea typeface="Assistant Regular"/>
                  <a:cs typeface="Assistant Regular Bold" panose="020B0604020202020204" charset="-79"/>
                  <a:sym typeface="Assistant Regular"/>
                </a:rPr>
                <a:t>23</a:t>
              </a: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144000" cy="10300519"/>
          </a:xfrm>
          <a:custGeom>
            <a:avLst/>
            <a:gdLst/>
            <a:ahLst/>
            <a:cxnLst/>
            <a:rect l="l" t="t" r="r" b="b"/>
            <a:pathLst>
              <a:path w="12044874" h="10179912">
                <a:moveTo>
                  <a:pt x="0" y="0"/>
                </a:moveTo>
                <a:lnTo>
                  <a:pt x="12044874" y="0"/>
                </a:lnTo>
                <a:lnTo>
                  <a:pt x="12044874" y="10179912"/>
                </a:lnTo>
                <a:lnTo>
                  <a:pt x="0" y="10179912"/>
                </a:lnTo>
                <a:lnTo>
                  <a:pt x="0" y="0"/>
                </a:lnTo>
                <a:close/>
              </a:path>
            </a:pathLst>
          </a:custGeom>
          <a:blipFill>
            <a:blip r:embed="rId2"/>
            <a:stretch>
              <a:fillRect r="-26901"/>
            </a:stretch>
          </a:blipFill>
        </p:spPr>
      </p:sp>
      <p:sp>
        <p:nvSpPr>
          <p:cNvPr id="3" name="TextBox 3"/>
          <p:cNvSpPr txBox="1"/>
          <p:nvPr/>
        </p:nvSpPr>
        <p:spPr>
          <a:xfrm>
            <a:off x="12060648" y="4537506"/>
            <a:ext cx="3484152" cy="1104900"/>
          </a:xfrm>
          <a:prstGeom prst="rect">
            <a:avLst/>
          </a:prstGeom>
        </p:spPr>
        <p:txBody>
          <a:bodyPr wrap="square" lIns="0" tIns="0" rIns="0" bIns="0" rtlCol="0" anchor="t">
            <a:spAutoFit/>
          </a:bodyPr>
          <a:lstStyle/>
          <a:p>
            <a:pPr algn="ctr">
              <a:lnSpc>
                <a:spcPts val="8759"/>
              </a:lnSpc>
              <a:spcBef>
                <a:spcPct val="0"/>
              </a:spcBef>
            </a:pPr>
            <a:r>
              <a:rPr lang="en-US" sz="7299" b="1" dirty="0">
                <a:solidFill>
                  <a:srgbClr val="FFFFFF"/>
                </a:solidFill>
                <a:latin typeface="Inter Bold"/>
                <a:ea typeface="Inter Bold"/>
                <a:cs typeface="Inter Bold"/>
                <a:sym typeface="Inter Bold"/>
              </a:rPr>
              <a:t>VIEWS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1562100"/>
            <a:ext cx="10439400" cy="6629400"/>
          </a:xfrm>
          <a:custGeom>
            <a:avLst/>
            <a:gdLst/>
            <a:ahLst/>
            <a:cxnLst/>
            <a:rect l="l" t="t" r="r" b="b"/>
            <a:pathLst>
              <a:path w="10520845" h="8706037">
                <a:moveTo>
                  <a:pt x="0" y="0"/>
                </a:moveTo>
                <a:lnTo>
                  <a:pt x="10520845" y="0"/>
                </a:lnTo>
                <a:lnTo>
                  <a:pt x="10520845" y="8706037"/>
                </a:lnTo>
                <a:lnTo>
                  <a:pt x="0" y="8706037"/>
                </a:lnTo>
                <a:lnTo>
                  <a:pt x="0" y="0"/>
                </a:lnTo>
                <a:close/>
              </a:path>
            </a:pathLst>
          </a:custGeom>
          <a:blipFill>
            <a:blip r:embed="rId2"/>
            <a:stretch>
              <a:fillRect l="-5540" t="-6584" r="-29222"/>
            </a:stretch>
          </a:blipFill>
        </p:spPr>
      </p:sp>
      <p:sp>
        <p:nvSpPr>
          <p:cNvPr id="3" name="TextBox 3"/>
          <p:cNvSpPr txBox="1"/>
          <p:nvPr/>
        </p:nvSpPr>
        <p:spPr>
          <a:xfrm>
            <a:off x="2458" y="266700"/>
            <a:ext cx="2729154" cy="1009187"/>
          </a:xfrm>
          <a:prstGeom prst="rect">
            <a:avLst/>
          </a:prstGeom>
        </p:spPr>
        <p:txBody>
          <a:bodyPr wrap="square" lIns="0" tIns="0" rIns="0" bIns="0" rtlCol="0" anchor="t">
            <a:spAutoFit/>
          </a:bodyPr>
          <a:lstStyle/>
          <a:p>
            <a:pPr algn="ctr">
              <a:lnSpc>
                <a:spcPts val="8759"/>
              </a:lnSpc>
              <a:spcBef>
                <a:spcPct val="0"/>
              </a:spcBef>
            </a:pPr>
            <a:r>
              <a:rPr lang="en-US" sz="5400" b="1" dirty="0">
                <a:solidFill>
                  <a:srgbClr val="FFFFFF"/>
                </a:solidFill>
                <a:latin typeface="Inter Bold"/>
                <a:ea typeface="Inter Bold"/>
                <a:cs typeface="Inter Bold"/>
                <a:sym typeface="Inter Bold"/>
              </a:rPr>
              <a:t>VIEW</a:t>
            </a:r>
          </a:p>
        </p:txBody>
      </p:sp>
      <p:sp>
        <p:nvSpPr>
          <p:cNvPr id="4" name="TextBox 4"/>
          <p:cNvSpPr txBox="1"/>
          <p:nvPr/>
        </p:nvSpPr>
        <p:spPr>
          <a:xfrm>
            <a:off x="11125200" y="1790700"/>
            <a:ext cx="6068270" cy="1095375"/>
          </a:xfrm>
          <a:prstGeom prst="rect">
            <a:avLst/>
          </a:prstGeom>
        </p:spPr>
        <p:txBody>
          <a:bodyPr lIns="0" tIns="0" rIns="0" bIns="0" rtlCol="0" anchor="t">
            <a:spAutoFit/>
          </a:bodyPr>
          <a:lstStyle/>
          <a:p>
            <a:pPr algn="just">
              <a:lnSpc>
                <a:spcPts val="4320"/>
              </a:lnSpc>
              <a:spcBef>
                <a:spcPct val="0"/>
              </a:spcBef>
            </a:pPr>
            <a:r>
              <a:rPr lang="en-US" sz="3600" b="1" dirty="0">
                <a:solidFill>
                  <a:srgbClr val="F6F6F6"/>
                </a:solidFill>
                <a:latin typeface="Inter Bold"/>
                <a:ea typeface="Inter Bold"/>
                <a:cs typeface="Inter Bold"/>
                <a:sym typeface="Inter Bold"/>
              </a:rPr>
              <a:t>View for Tax and Valuation Comparison</a:t>
            </a:r>
          </a:p>
        </p:txBody>
      </p:sp>
      <p:sp>
        <p:nvSpPr>
          <p:cNvPr id="5" name="TextBox 5"/>
          <p:cNvSpPr txBox="1"/>
          <p:nvPr/>
        </p:nvSpPr>
        <p:spPr>
          <a:xfrm>
            <a:off x="10898505" y="3447176"/>
            <a:ext cx="7038045" cy="4270400"/>
          </a:xfrm>
          <a:prstGeom prst="rect">
            <a:avLst/>
          </a:prstGeom>
        </p:spPr>
        <p:txBody>
          <a:bodyPr lIns="0" tIns="0" rIns="0" bIns="0" rtlCol="0" anchor="t">
            <a:spAutoFit/>
          </a:bodyPr>
          <a:lstStyle/>
          <a:p>
            <a:pPr algn="l">
              <a:lnSpc>
                <a:spcPts val="3720"/>
              </a:lnSpc>
            </a:pPr>
            <a:r>
              <a:rPr lang="en-US" sz="3100" b="1" dirty="0">
                <a:solidFill>
                  <a:srgbClr val="F6F6F6"/>
                </a:solidFill>
                <a:latin typeface="Inter Bold"/>
                <a:ea typeface="Inter Bold"/>
                <a:cs typeface="Inter Bold"/>
                <a:sym typeface="Inter Bold"/>
              </a:rPr>
              <a:t>Syntax </a:t>
            </a:r>
            <a:r>
              <a:rPr lang="en-US" sz="2800" b="1" dirty="0">
                <a:solidFill>
                  <a:srgbClr val="F6F6F6"/>
                </a:solidFill>
                <a:latin typeface="Inter Bold"/>
                <a:ea typeface="Inter Bold"/>
                <a:cs typeface="Inter Bold"/>
                <a:sym typeface="Inter Bold"/>
              </a:rPr>
              <a:t>: </a:t>
            </a:r>
            <a:r>
              <a:rPr lang="en-US" sz="2800" dirty="0">
                <a:solidFill>
                  <a:srgbClr val="F6F6F6"/>
                </a:solidFill>
                <a:latin typeface="Inter"/>
                <a:ea typeface="Inter"/>
                <a:cs typeface="Inter"/>
                <a:sym typeface="Inter"/>
              </a:rPr>
              <a:t>SELECT </a:t>
            </a:r>
            <a:r>
              <a:rPr lang="en-US" sz="2800" dirty="0" err="1">
                <a:solidFill>
                  <a:srgbClr val="F6F6F6"/>
                </a:solidFill>
                <a:latin typeface="Inter"/>
                <a:ea typeface="Inter"/>
                <a:cs typeface="Inter"/>
                <a:sym typeface="Inter"/>
              </a:rPr>
              <a:t>T.PropertyID</a:t>
            </a:r>
            <a:r>
              <a:rPr lang="en-US" sz="2800" dirty="0">
                <a:solidFill>
                  <a:srgbClr val="F6F6F6"/>
                </a:solidFill>
                <a:latin typeface="Inter"/>
                <a:ea typeface="Inter"/>
                <a:cs typeface="Inter"/>
                <a:sym typeface="Inter"/>
              </a:rPr>
              <a:t>, </a:t>
            </a:r>
            <a:r>
              <a:rPr lang="en-US" sz="2800" dirty="0" err="1">
                <a:solidFill>
                  <a:srgbClr val="F6F6F6"/>
                </a:solidFill>
                <a:latin typeface="Inter"/>
                <a:ea typeface="Inter"/>
                <a:cs typeface="Inter"/>
                <a:sym typeface="Inter"/>
              </a:rPr>
              <a:t>P.PropertyAddress</a:t>
            </a:r>
            <a:r>
              <a:rPr lang="en-US" sz="2800" dirty="0">
                <a:solidFill>
                  <a:srgbClr val="F6F6F6"/>
                </a:solidFill>
                <a:latin typeface="Inter"/>
                <a:ea typeface="Inter"/>
                <a:cs typeface="Inter"/>
                <a:sym typeface="Inter"/>
              </a:rPr>
              <a:t>, </a:t>
            </a:r>
            <a:r>
              <a:rPr lang="en-US" sz="2800" dirty="0" err="1">
                <a:solidFill>
                  <a:srgbClr val="F6F6F6"/>
                </a:solidFill>
                <a:latin typeface="Inter"/>
                <a:ea typeface="Inter"/>
                <a:cs typeface="Inter"/>
                <a:sym typeface="Inter"/>
              </a:rPr>
              <a:t>T.TaxAmount</a:t>
            </a:r>
            <a:r>
              <a:rPr lang="en-US" sz="2800" dirty="0">
                <a:solidFill>
                  <a:srgbClr val="F6F6F6"/>
                </a:solidFill>
                <a:latin typeface="Inter"/>
                <a:ea typeface="Inter"/>
                <a:cs typeface="Inter"/>
                <a:sym typeface="Inter"/>
              </a:rPr>
              <a:t>, </a:t>
            </a:r>
            <a:r>
              <a:rPr lang="en-US" sz="2800" dirty="0" err="1">
                <a:solidFill>
                  <a:srgbClr val="F6F6F6"/>
                </a:solidFill>
                <a:latin typeface="Inter"/>
                <a:ea typeface="Inter"/>
                <a:cs typeface="Inter"/>
                <a:sym typeface="Inter"/>
              </a:rPr>
              <a:t>V.TotalValue</a:t>
            </a:r>
            <a:endParaRPr lang="en-US" sz="2800" dirty="0">
              <a:solidFill>
                <a:srgbClr val="F6F6F6"/>
              </a:solidFill>
              <a:latin typeface="Inter"/>
              <a:ea typeface="Inter"/>
              <a:cs typeface="Inter"/>
              <a:sym typeface="Inter"/>
            </a:endParaRPr>
          </a:p>
          <a:p>
            <a:pPr algn="l">
              <a:lnSpc>
                <a:spcPts val="3720"/>
              </a:lnSpc>
            </a:pPr>
            <a:r>
              <a:rPr lang="en-US" sz="2800" dirty="0">
                <a:solidFill>
                  <a:srgbClr val="F6F6F6"/>
                </a:solidFill>
                <a:latin typeface="Inter"/>
                <a:ea typeface="Inter"/>
                <a:cs typeface="Inter"/>
                <a:sym typeface="Inter"/>
              </a:rPr>
              <a:t>FROM </a:t>
            </a:r>
            <a:r>
              <a:rPr lang="en-US" sz="2800" dirty="0" err="1">
                <a:solidFill>
                  <a:srgbClr val="F6F6F6"/>
                </a:solidFill>
                <a:latin typeface="Inter"/>
                <a:ea typeface="Inter"/>
                <a:cs typeface="Inter"/>
                <a:sym typeface="Inter"/>
              </a:rPr>
              <a:t>TaxRecords</a:t>
            </a:r>
            <a:r>
              <a:rPr lang="en-US" sz="2800" dirty="0">
                <a:solidFill>
                  <a:srgbClr val="F6F6F6"/>
                </a:solidFill>
                <a:latin typeface="Inter"/>
                <a:ea typeface="Inter"/>
                <a:cs typeface="Inter"/>
                <a:sym typeface="Inter"/>
              </a:rPr>
              <a:t> T</a:t>
            </a:r>
          </a:p>
          <a:p>
            <a:pPr algn="l">
              <a:lnSpc>
                <a:spcPts val="3720"/>
              </a:lnSpc>
            </a:pPr>
            <a:r>
              <a:rPr lang="en-US" sz="2800" dirty="0">
                <a:solidFill>
                  <a:srgbClr val="F6F6F6"/>
                </a:solidFill>
                <a:latin typeface="Inter"/>
                <a:ea typeface="Inter"/>
                <a:cs typeface="Inter"/>
                <a:sym typeface="Inter"/>
              </a:rPr>
              <a:t>JOIN Valuations V ON </a:t>
            </a:r>
            <a:r>
              <a:rPr lang="en-US" sz="2800" dirty="0" err="1">
                <a:solidFill>
                  <a:srgbClr val="F6F6F6"/>
                </a:solidFill>
                <a:latin typeface="Inter"/>
                <a:ea typeface="Inter"/>
                <a:cs typeface="Inter"/>
                <a:sym typeface="Inter"/>
              </a:rPr>
              <a:t>T.PropertyID</a:t>
            </a:r>
            <a:r>
              <a:rPr lang="en-US" sz="2800" dirty="0">
                <a:solidFill>
                  <a:srgbClr val="F6F6F6"/>
                </a:solidFill>
                <a:latin typeface="Inter"/>
                <a:ea typeface="Inter"/>
                <a:cs typeface="Inter"/>
                <a:sym typeface="Inter"/>
              </a:rPr>
              <a:t> = </a:t>
            </a:r>
            <a:r>
              <a:rPr lang="en-US" sz="2800" dirty="0" err="1">
                <a:solidFill>
                  <a:srgbClr val="F6F6F6"/>
                </a:solidFill>
                <a:latin typeface="Inter"/>
                <a:ea typeface="Inter"/>
                <a:cs typeface="Inter"/>
                <a:sym typeface="Inter"/>
              </a:rPr>
              <a:t>V.PropertyID</a:t>
            </a:r>
            <a:endParaRPr lang="en-US" sz="2800" dirty="0">
              <a:solidFill>
                <a:srgbClr val="F6F6F6"/>
              </a:solidFill>
              <a:latin typeface="Inter"/>
              <a:ea typeface="Inter"/>
              <a:cs typeface="Inter"/>
              <a:sym typeface="Inter"/>
            </a:endParaRPr>
          </a:p>
          <a:p>
            <a:pPr algn="l">
              <a:lnSpc>
                <a:spcPts val="3720"/>
              </a:lnSpc>
            </a:pPr>
            <a:r>
              <a:rPr lang="en-US" sz="2800" dirty="0">
                <a:solidFill>
                  <a:srgbClr val="F6F6F6"/>
                </a:solidFill>
                <a:latin typeface="Inter"/>
                <a:ea typeface="Inter"/>
                <a:cs typeface="Inter"/>
                <a:sym typeface="Inter"/>
              </a:rPr>
              <a:t>JOIN Properties P ON </a:t>
            </a:r>
            <a:r>
              <a:rPr lang="en-US" sz="2800" dirty="0" err="1">
                <a:solidFill>
                  <a:srgbClr val="F6F6F6"/>
                </a:solidFill>
                <a:latin typeface="Inter"/>
                <a:ea typeface="Inter"/>
                <a:cs typeface="Inter"/>
                <a:sym typeface="Inter"/>
              </a:rPr>
              <a:t>T.PropertyID</a:t>
            </a:r>
            <a:r>
              <a:rPr lang="en-US" sz="2800" dirty="0">
                <a:solidFill>
                  <a:srgbClr val="F6F6F6"/>
                </a:solidFill>
                <a:latin typeface="Inter"/>
                <a:ea typeface="Inter"/>
                <a:cs typeface="Inter"/>
                <a:sym typeface="Inter"/>
              </a:rPr>
              <a:t> = </a:t>
            </a:r>
            <a:r>
              <a:rPr lang="en-US" sz="2800" dirty="0" err="1">
                <a:solidFill>
                  <a:srgbClr val="F6F6F6"/>
                </a:solidFill>
                <a:latin typeface="Inter"/>
                <a:ea typeface="Inter"/>
                <a:cs typeface="Inter"/>
                <a:sym typeface="Inter"/>
              </a:rPr>
              <a:t>P.PropertyID</a:t>
            </a:r>
            <a:r>
              <a:rPr lang="en-US" sz="2800" dirty="0">
                <a:solidFill>
                  <a:srgbClr val="F6F6F6"/>
                </a:solidFill>
                <a:latin typeface="Inter"/>
                <a:ea typeface="Inter"/>
                <a:cs typeface="Inter"/>
                <a:sym typeface="Inter"/>
              </a:rPr>
              <a:t>;</a:t>
            </a:r>
          </a:p>
          <a:p>
            <a:pPr algn="l">
              <a:lnSpc>
                <a:spcPts val="3720"/>
              </a:lnSpc>
              <a:spcBef>
                <a:spcPct val="0"/>
              </a:spcBef>
            </a:pPr>
            <a:endParaRPr lang="en-US" sz="3100" dirty="0">
              <a:solidFill>
                <a:srgbClr val="F6F6F6"/>
              </a:solidFill>
              <a:latin typeface="Inter"/>
              <a:ea typeface="Inter"/>
              <a:cs typeface="Inter"/>
              <a:sym typeface="Inter"/>
            </a:endParaRPr>
          </a:p>
        </p:txBody>
      </p:sp>
      <p:grpSp>
        <p:nvGrpSpPr>
          <p:cNvPr id="6" name="Group 2">
            <a:extLst>
              <a:ext uri="{FF2B5EF4-FFF2-40B4-BE49-F238E27FC236}">
                <a16:creationId xmlns:a16="http://schemas.microsoft.com/office/drawing/2014/main" id="{5D318DCC-9A63-F2D7-7EED-EBDA8105A0A5}"/>
              </a:ext>
            </a:extLst>
          </p:cNvPr>
          <p:cNvGrpSpPr/>
          <p:nvPr/>
        </p:nvGrpSpPr>
        <p:grpSpPr>
          <a:xfrm>
            <a:off x="15605459" y="340258"/>
            <a:ext cx="2478257" cy="334963"/>
            <a:chOff x="0" y="67924"/>
            <a:chExt cx="3304343" cy="446618"/>
          </a:xfrm>
        </p:grpSpPr>
        <p:sp>
          <p:nvSpPr>
            <p:cNvPr id="7" name="AutoShape 3">
              <a:extLst>
                <a:ext uri="{FF2B5EF4-FFF2-40B4-BE49-F238E27FC236}">
                  <a16:creationId xmlns:a16="http://schemas.microsoft.com/office/drawing/2014/main" id="{BEB61770-134D-9D16-34E2-8DA22D339678}"/>
                </a:ext>
              </a:extLst>
            </p:cNvPr>
            <p:cNvSpPr/>
            <p:nvPr/>
          </p:nvSpPr>
          <p:spPr>
            <a:xfrm>
              <a:off x="0" y="254000"/>
              <a:ext cx="1619917" cy="50123"/>
            </a:xfrm>
            <a:prstGeom prst="rect">
              <a:avLst/>
            </a:prstGeom>
            <a:solidFill>
              <a:srgbClr val="F6F6F6"/>
            </a:solidFill>
          </p:spPr>
        </p:sp>
        <p:sp>
          <p:nvSpPr>
            <p:cNvPr id="8" name="TextBox 4">
              <a:extLst>
                <a:ext uri="{FF2B5EF4-FFF2-40B4-BE49-F238E27FC236}">
                  <a16:creationId xmlns:a16="http://schemas.microsoft.com/office/drawing/2014/main" id="{CB5E8811-2319-44E6-5AC7-3306FCF55872}"/>
                </a:ext>
              </a:extLst>
            </p:cNvPr>
            <p:cNvSpPr txBox="1"/>
            <p:nvPr/>
          </p:nvSpPr>
          <p:spPr>
            <a:xfrm>
              <a:off x="1986392" y="67924"/>
              <a:ext cx="1317951" cy="446618"/>
            </a:xfrm>
            <a:prstGeom prst="rect">
              <a:avLst/>
            </a:prstGeom>
          </p:spPr>
          <p:txBody>
            <a:bodyPr lIns="0" tIns="0" rIns="0" bIns="0" rtlCol="0" anchor="t">
              <a:spAutoFit/>
            </a:bodyPr>
            <a:lstStyle/>
            <a:p>
              <a:pPr algn="r">
                <a:lnSpc>
                  <a:spcPts val="2464"/>
                </a:lnSpc>
              </a:pPr>
              <a:r>
                <a:rPr lang="en-US" sz="2800" b="1" i="1" dirty="0">
                  <a:solidFill>
                    <a:srgbClr val="F6F6F6"/>
                  </a:solidFill>
                  <a:latin typeface="Assistant Regular Bold" panose="020B0604020202020204" charset="-79"/>
                  <a:ea typeface="Assistant Regular"/>
                  <a:cs typeface="Assistant Regular Bold" panose="020B0604020202020204" charset="-79"/>
                  <a:sym typeface="Assistant Regular"/>
                </a:rPr>
                <a:t>24</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6614" y="1714185"/>
            <a:ext cx="9825586" cy="6477315"/>
          </a:xfrm>
          <a:custGeom>
            <a:avLst/>
            <a:gdLst/>
            <a:ahLst/>
            <a:cxnLst/>
            <a:rect l="l" t="t" r="r" b="b"/>
            <a:pathLst>
              <a:path w="8536618" h="8643191">
                <a:moveTo>
                  <a:pt x="0" y="0"/>
                </a:moveTo>
                <a:lnTo>
                  <a:pt x="8536618" y="0"/>
                </a:lnTo>
                <a:lnTo>
                  <a:pt x="8536618" y="8643192"/>
                </a:lnTo>
                <a:lnTo>
                  <a:pt x="0" y="8643192"/>
                </a:lnTo>
                <a:lnTo>
                  <a:pt x="0" y="0"/>
                </a:lnTo>
                <a:close/>
              </a:path>
            </a:pathLst>
          </a:custGeom>
          <a:blipFill>
            <a:blip r:embed="rId2"/>
            <a:stretch>
              <a:fillRect r="-11136"/>
            </a:stretch>
          </a:blipFill>
        </p:spPr>
      </p:sp>
      <p:sp>
        <p:nvSpPr>
          <p:cNvPr id="3" name="TextBox 3"/>
          <p:cNvSpPr txBox="1"/>
          <p:nvPr/>
        </p:nvSpPr>
        <p:spPr>
          <a:xfrm>
            <a:off x="-152400" y="266700"/>
            <a:ext cx="2881554" cy="1009187"/>
          </a:xfrm>
          <a:prstGeom prst="rect">
            <a:avLst/>
          </a:prstGeom>
        </p:spPr>
        <p:txBody>
          <a:bodyPr wrap="square" lIns="0" tIns="0" rIns="0" bIns="0" rtlCol="0" anchor="t">
            <a:spAutoFit/>
          </a:bodyPr>
          <a:lstStyle/>
          <a:p>
            <a:pPr algn="ctr">
              <a:lnSpc>
                <a:spcPts val="8759"/>
              </a:lnSpc>
              <a:spcBef>
                <a:spcPct val="0"/>
              </a:spcBef>
            </a:pPr>
            <a:r>
              <a:rPr lang="en-US" sz="5400" b="1" dirty="0">
                <a:solidFill>
                  <a:srgbClr val="FFFFFF"/>
                </a:solidFill>
                <a:latin typeface="Inter Bold"/>
                <a:ea typeface="Inter Bold"/>
                <a:cs typeface="Inter Bold"/>
                <a:sym typeface="Inter Bold"/>
              </a:rPr>
              <a:t>VIEW</a:t>
            </a:r>
          </a:p>
        </p:txBody>
      </p:sp>
      <p:sp>
        <p:nvSpPr>
          <p:cNvPr id="4" name="TextBox 4"/>
          <p:cNvSpPr txBox="1"/>
          <p:nvPr/>
        </p:nvSpPr>
        <p:spPr>
          <a:xfrm>
            <a:off x="10352834" y="1943100"/>
            <a:ext cx="5848876" cy="1095375"/>
          </a:xfrm>
          <a:prstGeom prst="rect">
            <a:avLst/>
          </a:prstGeom>
        </p:spPr>
        <p:txBody>
          <a:bodyPr lIns="0" tIns="0" rIns="0" bIns="0" rtlCol="0" anchor="t">
            <a:spAutoFit/>
          </a:bodyPr>
          <a:lstStyle/>
          <a:p>
            <a:pPr algn="just">
              <a:lnSpc>
                <a:spcPts val="4320"/>
              </a:lnSpc>
              <a:spcBef>
                <a:spcPct val="0"/>
              </a:spcBef>
            </a:pPr>
            <a:r>
              <a:rPr lang="en-US" sz="3600" b="1" dirty="0">
                <a:solidFill>
                  <a:srgbClr val="F6F6F6"/>
                </a:solidFill>
                <a:latin typeface="Inter Bold"/>
                <a:ea typeface="Inter Bold"/>
                <a:cs typeface="Inter Bold"/>
                <a:sym typeface="Inter Bold"/>
              </a:rPr>
              <a:t>View to Show High-Value Properties</a:t>
            </a:r>
          </a:p>
        </p:txBody>
      </p:sp>
      <p:sp>
        <p:nvSpPr>
          <p:cNvPr id="5" name="TextBox 5"/>
          <p:cNvSpPr txBox="1"/>
          <p:nvPr/>
        </p:nvSpPr>
        <p:spPr>
          <a:xfrm>
            <a:off x="10352834" y="3505200"/>
            <a:ext cx="7038045" cy="3321422"/>
          </a:xfrm>
          <a:prstGeom prst="rect">
            <a:avLst/>
          </a:prstGeom>
        </p:spPr>
        <p:txBody>
          <a:bodyPr lIns="0" tIns="0" rIns="0" bIns="0" rtlCol="0" anchor="t">
            <a:spAutoFit/>
          </a:bodyPr>
          <a:lstStyle/>
          <a:p>
            <a:pPr algn="l">
              <a:lnSpc>
                <a:spcPts val="3720"/>
              </a:lnSpc>
            </a:pPr>
            <a:r>
              <a:rPr lang="en-US" sz="3100" b="1" dirty="0">
                <a:solidFill>
                  <a:srgbClr val="F6F6F6"/>
                </a:solidFill>
                <a:latin typeface="Inter Bold"/>
                <a:ea typeface="Inter Bold"/>
                <a:cs typeface="Inter Bold"/>
                <a:sym typeface="Inter Bold"/>
              </a:rPr>
              <a:t>Syntax : </a:t>
            </a:r>
            <a:r>
              <a:rPr lang="en-US" sz="2800" dirty="0">
                <a:solidFill>
                  <a:srgbClr val="F6F6F6"/>
                </a:solidFill>
                <a:latin typeface="Inter"/>
                <a:ea typeface="Inter"/>
                <a:cs typeface="Inter"/>
                <a:sym typeface="Inter"/>
              </a:rPr>
              <a:t>CREATE VIEW </a:t>
            </a:r>
            <a:r>
              <a:rPr lang="en-US" sz="2800" dirty="0" err="1">
                <a:solidFill>
                  <a:srgbClr val="F6F6F6"/>
                </a:solidFill>
                <a:latin typeface="Inter"/>
                <a:ea typeface="Inter"/>
                <a:cs typeface="Inter"/>
                <a:sym typeface="Inter"/>
              </a:rPr>
              <a:t>ExpensiveProperties</a:t>
            </a:r>
            <a:r>
              <a:rPr lang="en-US" sz="2800" dirty="0">
                <a:solidFill>
                  <a:srgbClr val="F6F6F6"/>
                </a:solidFill>
                <a:latin typeface="Inter"/>
                <a:ea typeface="Inter"/>
                <a:cs typeface="Inter"/>
                <a:sym typeface="Inter"/>
              </a:rPr>
              <a:t> AS  </a:t>
            </a:r>
          </a:p>
          <a:p>
            <a:pPr algn="l">
              <a:lnSpc>
                <a:spcPts val="3720"/>
              </a:lnSpc>
            </a:pPr>
            <a:r>
              <a:rPr lang="en-US" sz="2800" dirty="0">
                <a:solidFill>
                  <a:srgbClr val="F6F6F6"/>
                </a:solidFill>
                <a:latin typeface="Inter"/>
                <a:ea typeface="Inter"/>
                <a:cs typeface="Inter"/>
                <a:sym typeface="Inter"/>
              </a:rPr>
              <a:t>SELECT </a:t>
            </a:r>
            <a:r>
              <a:rPr lang="en-US" sz="2800" dirty="0" err="1">
                <a:solidFill>
                  <a:srgbClr val="F6F6F6"/>
                </a:solidFill>
                <a:latin typeface="Inter"/>
                <a:ea typeface="Inter"/>
                <a:cs typeface="Inter"/>
                <a:sym typeface="Inter"/>
              </a:rPr>
              <a:t>PropertyID</a:t>
            </a:r>
            <a:r>
              <a:rPr lang="en-US" sz="2800" dirty="0">
                <a:solidFill>
                  <a:srgbClr val="F6F6F6"/>
                </a:solidFill>
                <a:latin typeface="Inter"/>
                <a:ea typeface="Inter"/>
                <a:cs typeface="Inter"/>
                <a:sym typeface="Inter"/>
              </a:rPr>
              <a:t>, </a:t>
            </a:r>
            <a:r>
              <a:rPr lang="en-US" sz="2800" dirty="0" err="1">
                <a:solidFill>
                  <a:srgbClr val="F6F6F6"/>
                </a:solidFill>
                <a:latin typeface="Inter"/>
                <a:ea typeface="Inter"/>
                <a:cs typeface="Inter"/>
                <a:sym typeface="Inter"/>
              </a:rPr>
              <a:t>SalePrice</a:t>
            </a:r>
            <a:r>
              <a:rPr lang="en-US" sz="2800" dirty="0">
                <a:solidFill>
                  <a:srgbClr val="F6F6F6"/>
                </a:solidFill>
                <a:latin typeface="Inter"/>
                <a:ea typeface="Inter"/>
                <a:cs typeface="Inter"/>
                <a:sym typeface="Inter"/>
              </a:rPr>
              <a:t>  </a:t>
            </a:r>
          </a:p>
          <a:p>
            <a:pPr algn="l">
              <a:lnSpc>
                <a:spcPts val="3720"/>
              </a:lnSpc>
            </a:pPr>
            <a:r>
              <a:rPr lang="en-US" sz="2800" dirty="0">
                <a:solidFill>
                  <a:srgbClr val="F6F6F6"/>
                </a:solidFill>
                <a:latin typeface="Inter"/>
                <a:ea typeface="Inter"/>
                <a:cs typeface="Inter"/>
                <a:sym typeface="Inter"/>
              </a:rPr>
              <a:t>FROM sales  </a:t>
            </a:r>
          </a:p>
          <a:p>
            <a:pPr algn="l">
              <a:lnSpc>
                <a:spcPts val="3720"/>
              </a:lnSpc>
            </a:pPr>
            <a:r>
              <a:rPr lang="en-US" sz="2800" dirty="0">
                <a:solidFill>
                  <a:srgbClr val="F6F6F6"/>
                </a:solidFill>
                <a:latin typeface="Inter"/>
                <a:ea typeface="Inter"/>
                <a:cs typeface="Inter"/>
                <a:sym typeface="Inter"/>
              </a:rPr>
              <a:t>WHERE </a:t>
            </a:r>
            <a:r>
              <a:rPr lang="en-US" sz="2800" dirty="0" err="1">
                <a:solidFill>
                  <a:srgbClr val="F6F6F6"/>
                </a:solidFill>
                <a:latin typeface="Inter"/>
                <a:ea typeface="Inter"/>
                <a:cs typeface="Inter"/>
                <a:sym typeface="Inter"/>
              </a:rPr>
              <a:t>SalePrice</a:t>
            </a:r>
            <a:r>
              <a:rPr lang="en-US" sz="2800" dirty="0">
                <a:solidFill>
                  <a:srgbClr val="F6F6F6"/>
                </a:solidFill>
                <a:latin typeface="Inter"/>
                <a:ea typeface="Inter"/>
                <a:cs typeface="Inter"/>
                <a:sym typeface="Inter"/>
              </a:rPr>
              <a:t> &gt; 500000;</a:t>
            </a:r>
          </a:p>
          <a:p>
            <a:pPr algn="l">
              <a:lnSpc>
                <a:spcPts val="3720"/>
              </a:lnSpc>
            </a:pPr>
            <a:endParaRPr lang="en-US" sz="3100" dirty="0">
              <a:solidFill>
                <a:srgbClr val="F6F6F6"/>
              </a:solidFill>
              <a:latin typeface="Inter"/>
              <a:ea typeface="Inter"/>
              <a:cs typeface="Inter"/>
              <a:sym typeface="Inter"/>
            </a:endParaRPr>
          </a:p>
          <a:p>
            <a:pPr algn="l">
              <a:lnSpc>
                <a:spcPts val="3720"/>
              </a:lnSpc>
              <a:spcBef>
                <a:spcPct val="0"/>
              </a:spcBef>
            </a:pPr>
            <a:endParaRPr lang="en-US" sz="3100" dirty="0">
              <a:solidFill>
                <a:srgbClr val="F6F6F6"/>
              </a:solidFill>
              <a:latin typeface="Inter"/>
              <a:ea typeface="Inter"/>
              <a:cs typeface="Inter"/>
              <a:sym typeface="Inter"/>
            </a:endParaRPr>
          </a:p>
        </p:txBody>
      </p:sp>
      <p:grpSp>
        <p:nvGrpSpPr>
          <p:cNvPr id="6" name="Group 2">
            <a:extLst>
              <a:ext uri="{FF2B5EF4-FFF2-40B4-BE49-F238E27FC236}">
                <a16:creationId xmlns:a16="http://schemas.microsoft.com/office/drawing/2014/main" id="{234C4075-FE79-CE37-D4F0-526B79763965}"/>
              </a:ext>
            </a:extLst>
          </p:cNvPr>
          <p:cNvGrpSpPr/>
          <p:nvPr/>
        </p:nvGrpSpPr>
        <p:grpSpPr>
          <a:xfrm>
            <a:off x="15605459" y="340258"/>
            <a:ext cx="2478257" cy="334963"/>
            <a:chOff x="0" y="67924"/>
            <a:chExt cx="3304343" cy="446618"/>
          </a:xfrm>
        </p:grpSpPr>
        <p:sp>
          <p:nvSpPr>
            <p:cNvPr id="7" name="AutoShape 3">
              <a:extLst>
                <a:ext uri="{FF2B5EF4-FFF2-40B4-BE49-F238E27FC236}">
                  <a16:creationId xmlns:a16="http://schemas.microsoft.com/office/drawing/2014/main" id="{19D95DF7-064F-E3B5-5E98-40A2984EF774}"/>
                </a:ext>
              </a:extLst>
            </p:cNvPr>
            <p:cNvSpPr/>
            <p:nvPr/>
          </p:nvSpPr>
          <p:spPr>
            <a:xfrm>
              <a:off x="0" y="254000"/>
              <a:ext cx="1619917" cy="50123"/>
            </a:xfrm>
            <a:prstGeom prst="rect">
              <a:avLst/>
            </a:prstGeom>
            <a:solidFill>
              <a:srgbClr val="F6F6F6"/>
            </a:solidFill>
          </p:spPr>
        </p:sp>
        <p:sp>
          <p:nvSpPr>
            <p:cNvPr id="8" name="TextBox 4">
              <a:extLst>
                <a:ext uri="{FF2B5EF4-FFF2-40B4-BE49-F238E27FC236}">
                  <a16:creationId xmlns:a16="http://schemas.microsoft.com/office/drawing/2014/main" id="{5BEC3861-AB95-3653-7372-F4032014CC6A}"/>
                </a:ext>
              </a:extLst>
            </p:cNvPr>
            <p:cNvSpPr txBox="1"/>
            <p:nvPr/>
          </p:nvSpPr>
          <p:spPr>
            <a:xfrm>
              <a:off x="1986392" y="67924"/>
              <a:ext cx="1317951" cy="446618"/>
            </a:xfrm>
            <a:prstGeom prst="rect">
              <a:avLst/>
            </a:prstGeom>
          </p:spPr>
          <p:txBody>
            <a:bodyPr lIns="0" tIns="0" rIns="0" bIns="0" rtlCol="0" anchor="t">
              <a:spAutoFit/>
            </a:bodyPr>
            <a:lstStyle/>
            <a:p>
              <a:pPr algn="r">
                <a:lnSpc>
                  <a:spcPts val="2464"/>
                </a:lnSpc>
              </a:pPr>
              <a:r>
                <a:rPr lang="en-US" sz="2800" b="1" i="1" dirty="0">
                  <a:solidFill>
                    <a:srgbClr val="F6F6F6"/>
                  </a:solidFill>
                  <a:latin typeface="Assistant Regular Bold" panose="020B0604020202020204" charset="-79"/>
                  <a:ea typeface="Assistant Regular"/>
                  <a:cs typeface="Assistant Regular Bold" panose="020B0604020202020204" charset="-79"/>
                  <a:sym typeface="Assistant Regular"/>
                </a:rPr>
                <a:t>25</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2A2CB54-8284-2560-8EA4-33A29B57889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40722"/>
          <a:stretch/>
        </p:blipFill>
        <p:spPr>
          <a:xfrm>
            <a:off x="1" y="0"/>
            <a:ext cx="8762999" cy="10287000"/>
          </a:xfrm>
          <a:prstGeom prst="rect">
            <a:avLst/>
          </a:prstGeom>
        </p:spPr>
      </p:pic>
      <p:sp>
        <p:nvSpPr>
          <p:cNvPr id="12" name="TextBox 11">
            <a:extLst>
              <a:ext uri="{FF2B5EF4-FFF2-40B4-BE49-F238E27FC236}">
                <a16:creationId xmlns:a16="http://schemas.microsoft.com/office/drawing/2014/main" id="{B2E021D1-95FD-ABFA-FA83-419263381E29}"/>
              </a:ext>
            </a:extLst>
          </p:cNvPr>
          <p:cNvSpPr txBox="1"/>
          <p:nvPr/>
        </p:nvSpPr>
        <p:spPr>
          <a:xfrm>
            <a:off x="9144000" y="419100"/>
            <a:ext cx="6781800" cy="1200329"/>
          </a:xfrm>
          <a:prstGeom prst="rect">
            <a:avLst/>
          </a:prstGeom>
          <a:noFill/>
        </p:spPr>
        <p:txBody>
          <a:bodyPr wrap="square" rtlCol="0">
            <a:spAutoFit/>
          </a:bodyPr>
          <a:lstStyle/>
          <a:p>
            <a:r>
              <a:rPr lang="en-IN" sz="7200" b="1" dirty="0">
                <a:latin typeface="Inter" panose="020B0604020202020204" charset="0"/>
                <a:ea typeface="Inter" panose="020B0604020202020204" charset="0"/>
              </a:rPr>
              <a:t>PREPARED BY :</a:t>
            </a:r>
          </a:p>
        </p:txBody>
      </p:sp>
      <p:sp>
        <p:nvSpPr>
          <p:cNvPr id="15" name="TextBox 5">
            <a:extLst>
              <a:ext uri="{FF2B5EF4-FFF2-40B4-BE49-F238E27FC236}">
                <a16:creationId xmlns:a16="http://schemas.microsoft.com/office/drawing/2014/main" id="{2EA448DA-9B22-C721-02A8-F4B6DBC6197A}"/>
              </a:ext>
            </a:extLst>
          </p:cNvPr>
          <p:cNvSpPr txBox="1"/>
          <p:nvPr/>
        </p:nvSpPr>
        <p:spPr>
          <a:xfrm>
            <a:off x="9372600" y="2324100"/>
            <a:ext cx="7924800" cy="1423467"/>
          </a:xfrm>
          <a:prstGeom prst="rect">
            <a:avLst/>
          </a:prstGeom>
        </p:spPr>
        <p:txBody>
          <a:bodyPr wrap="square" lIns="0" tIns="0" rIns="0" bIns="0" rtlCol="0" anchor="t">
            <a:spAutoFit/>
          </a:bodyPr>
          <a:lstStyle/>
          <a:p>
            <a:pPr algn="l">
              <a:lnSpc>
                <a:spcPts val="3720"/>
              </a:lnSpc>
            </a:pPr>
            <a:r>
              <a:rPr lang="en-US" sz="3100" dirty="0">
                <a:solidFill>
                  <a:srgbClr val="F6F6F6"/>
                </a:solidFill>
                <a:latin typeface="Inter" panose="020B0604020202020204" charset="0"/>
                <a:ea typeface="Inter" panose="020B0604020202020204" charset="0"/>
                <a:cs typeface="Inter"/>
                <a:sym typeface="Inter Bold"/>
              </a:rPr>
              <a:t>MAYURI AWARE</a:t>
            </a:r>
          </a:p>
          <a:p>
            <a:pPr algn="l">
              <a:lnSpc>
                <a:spcPts val="3720"/>
              </a:lnSpc>
            </a:pPr>
            <a:r>
              <a:rPr lang="en-US" sz="3100" dirty="0">
                <a:solidFill>
                  <a:srgbClr val="F6F6F6"/>
                </a:solidFill>
                <a:latin typeface="Inter" panose="020B0604020202020204" charset="0"/>
                <a:ea typeface="Inter" panose="020B0604020202020204" charset="0"/>
                <a:cs typeface="Inter"/>
                <a:sym typeface="Inter Bold"/>
              </a:rPr>
              <a:t>IT VEDANT</a:t>
            </a:r>
          </a:p>
          <a:p>
            <a:pPr algn="l">
              <a:lnSpc>
                <a:spcPts val="3720"/>
              </a:lnSpc>
            </a:pPr>
            <a:r>
              <a:rPr lang="en-US" sz="3100" dirty="0">
                <a:solidFill>
                  <a:srgbClr val="F6F6F6"/>
                </a:solidFill>
                <a:latin typeface="Inter" panose="020B0604020202020204" charset="0"/>
                <a:ea typeface="Inter" panose="020B0604020202020204" charset="0"/>
                <a:cs typeface="Inter"/>
                <a:sym typeface="Inter Bold"/>
              </a:rPr>
              <a:t>T334/17thMar/3pm-5pm/Prachiti mam/R</a:t>
            </a:r>
            <a:endParaRPr lang="en-US" sz="3100" dirty="0">
              <a:solidFill>
                <a:srgbClr val="F6F6F6"/>
              </a:solidFill>
              <a:latin typeface="Inter" panose="020B0604020202020204" charset="0"/>
              <a:ea typeface="Inter" panose="020B0604020202020204" charset="0"/>
              <a:cs typeface="Inter"/>
              <a:sym typeface="Inte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9F004C4-F69B-5D7C-4DC5-8B5540F41F5D}"/>
              </a:ext>
            </a:extLst>
          </p:cNvPr>
          <p:cNvPicPr>
            <a:picLocks noChangeAspect="1"/>
          </p:cNvPicPr>
          <p:nvPr/>
        </p:nvPicPr>
        <p:blipFill>
          <a:blip r:embed="rId3">
            <a:extLst>
              <a:ext uri="{28A0092B-C50C-407E-A947-70E740481C1C}">
                <a14:useLocalDpi xmlns:a14="http://schemas.microsoft.com/office/drawing/2010/main" val="0"/>
              </a:ext>
            </a:extLst>
          </a:blip>
          <a:srcRect l="34205" r="23741"/>
          <a:stretch/>
        </p:blipFill>
        <p:spPr>
          <a:xfrm>
            <a:off x="24581" y="0"/>
            <a:ext cx="9448800" cy="10287000"/>
          </a:xfrm>
          <a:prstGeom prst="rect">
            <a:avLst/>
          </a:prstGeom>
        </p:spPr>
      </p:pic>
      <p:sp>
        <p:nvSpPr>
          <p:cNvPr id="8" name="TextBox 7">
            <a:extLst>
              <a:ext uri="{FF2B5EF4-FFF2-40B4-BE49-F238E27FC236}">
                <a16:creationId xmlns:a16="http://schemas.microsoft.com/office/drawing/2014/main" id="{07838C11-7BC1-6D71-AB3E-EE5CDC4CD146}"/>
              </a:ext>
            </a:extLst>
          </p:cNvPr>
          <p:cNvSpPr txBox="1"/>
          <p:nvPr/>
        </p:nvSpPr>
        <p:spPr>
          <a:xfrm>
            <a:off x="10820400" y="4543335"/>
            <a:ext cx="7162800" cy="1200329"/>
          </a:xfrm>
          <a:prstGeom prst="rect">
            <a:avLst/>
          </a:prstGeom>
          <a:noFill/>
        </p:spPr>
        <p:txBody>
          <a:bodyPr wrap="square" rtlCol="0">
            <a:spAutoFit/>
          </a:bodyPr>
          <a:lstStyle/>
          <a:p>
            <a:r>
              <a:rPr lang="en-IN" sz="7200" b="1" dirty="0">
                <a:latin typeface="Inter Bold" panose="020B0604020202020204" charset="0"/>
                <a:ea typeface="Inter Bold" panose="020B0604020202020204" charset="0"/>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13305436" y="1028700"/>
            <a:ext cx="2546301" cy="364236"/>
            <a:chOff x="0" y="0"/>
            <a:chExt cx="3395068" cy="485648"/>
          </a:xfrm>
        </p:grpSpPr>
        <p:sp>
          <p:nvSpPr>
            <p:cNvPr id="8" name="AutoShape 8"/>
            <p:cNvSpPr/>
            <p:nvPr/>
          </p:nvSpPr>
          <p:spPr>
            <a:xfrm>
              <a:off x="0" y="217763"/>
              <a:ext cx="1619917" cy="50123"/>
            </a:xfrm>
            <a:prstGeom prst="rect">
              <a:avLst/>
            </a:prstGeom>
            <a:solidFill>
              <a:srgbClr val="2D3C5B"/>
            </a:solidFill>
          </p:spPr>
        </p:sp>
        <p:sp>
          <p:nvSpPr>
            <p:cNvPr id="9" name="TextBox 9"/>
            <p:cNvSpPr txBox="1"/>
            <p:nvPr/>
          </p:nvSpPr>
          <p:spPr>
            <a:xfrm>
              <a:off x="2077117" y="66675"/>
              <a:ext cx="1317951" cy="418973"/>
            </a:xfrm>
            <a:prstGeom prst="rect">
              <a:avLst/>
            </a:prstGeom>
          </p:spPr>
          <p:txBody>
            <a:bodyPr lIns="0" tIns="0" rIns="0" bIns="0" rtlCol="0" anchor="t">
              <a:spAutoFit/>
            </a:bodyPr>
            <a:lstStyle/>
            <a:p>
              <a:pPr algn="r">
                <a:lnSpc>
                  <a:spcPts val="2112"/>
                </a:lnSpc>
              </a:pPr>
              <a:r>
                <a:rPr lang="en-US" sz="2400" b="1" i="1">
                  <a:solidFill>
                    <a:srgbClr val="2D3C5B"/>
                  </a:solidFill>
                  <a:latin typeface="Assistant Regular Bold"/>
                  <a:ea typeface="Assistant Regular Bold"/>
                  <a:cs typeface="Assistant Regular Bold"/>
                  <a:sym typeface="Assistant Regular Bold"/>
                </a:rPr>
                <a:t>03</a:t>
              </a:r>
            </a:p>
          </p:txBody>
        </p:sp>
      </p:grpSp>
      <p:sp>
        <p:nvSpPr>
          <p:cNvPr id="10" name="TextBox 10"/>
          <p:cNvSpPr txBox="1"/>
          <p:nvPr/>
        </p:nvSpPr>
        <p:spPr>
          <a:xfrm>
            <a:off x="228600" y="105918"/>
            <a:ext cx="5977460" cy="1104900"/>
          </a:xfrm>
          <a:prstGeom prst="rect">
            <a:avLst/>
          </a:prstGeom>
        </p:spPr>
        <p:txBody>
          <a:bodyPr lIns="0" tIns="0" rIns="0" bIns="0" rtlCol="0" anchor="t">
            <a:spAutoFit/>
          </a:bodyPr>
          <a:lstStyle/>
          <a:p>
            <a:pPr algn="l">
              <a:lnSpc>
                <a:spcPts val="8640"/>
              </a:lnSpc>
            </a:pPr>
            <a:r>
              <a:rPr lang="en-US" sz="7200" b="1" dirty="0">
                <a:latin typeface="Inter Bold"/>
                <a:ea typeface="Inter Bold"/>
                <a:cs typeface="Inter Bold"/>
                <a:sym typeface="Inter Bold"/>
              </a:rPr>
              <a:t>ER DIAGRAM</a:t>
            </a:r>
          </a:p>
        </p:txBody>
      </p:sp>
      <p:grpSp>
        <p:nvGrpSpPr>
          <p:cNvPr id="2" name="Group 7">
            <a:extLst>
              <a:ext uri="{FF2B5EF4-FFF2-40B4-BE49-F238E27FC236}">
                <a16:creationId xmlns:a16="http://schemas.microsoft.com/office/drawing/2014/main" id="{8A581FA3-E65F-74D7-4EE0-8DD7351A5AFB}"/>
              </a:ext>
            </a:extLst>
          </p:cNvPr>
          <p:cNvGrpSpPr/>
          <p:nvPr/>
        </p:nvGrpSpPr>
        <p:grpSpPr>
          <a:xfrm>
            <a:off x="15468600" y="320774"/>
            <a:ext cx="2445449" cy="283026"/>
            <a:chOff x="0" y="66676"/>
            <a:chExt cx="3395068" cy="499390"/>
          </a:xfrm>
        </p:grpSpPr>
        <p:sp>
          <p:nvSpPr>
            <p:cNvPr id="3" name="AutoShape 8">
              <a:extLst>
                <a:ext uri="{FF2B5EF4-FFF2-40B4-BE49-F238E27FC236}">
                  <a16:creationId xmlns:a16="http://schemas.microsoft.com/office/drawing/2014/main" id="{9D23FF11-696E-FDEA-49A4-308622999D47}"/>
                </a:ext>
              </a:extLst>
            </p:cNvPr>
            <p:cNvSpPr/>
            <p:nvPr/>
          </p:nvSpPr>
          <p:spPr>
            <a:xfrm>
              <a:off x="0" y="217763"/>
              <a:ext cx="1619917" cy="50123"/>
            </a:xfrm>
            <a:prstGeom prst="rect">
              <a:avLst/>
            </a:prstGeom>
            <a:solidFill>
              <a:srgbClr val="F6F6F6"/>
            </a:solidFill>
          </p:spPr>
        </p:sp>
        <p:sp>
          <p:nvSpPr>
            <p:cNvPr id="4" name="TextBox 9">
              <a:extLst>
                <a:ext uri="{FF2B5EF4-FFF2-40B4-BE49-F238E27FC236}">
                  <a16:creationId xmlns:a16="http://schemas.microsoft.com/office/drawing/2014/main" id="{771BEFC4-1623-A119-BB02-B072CC3FBDF0}"/>
                </a:ext>
              </a:extLst>
            </p:cNvPr>
            <p:cNvSpPr txBox="1"/>
            <p:nvPr/>
          </p:nvSpPr>
          <p:spPr>
            <a:xfrm>
              <a:off x="2077117" y="66676"/>
              <a:ext cx="1317951" cy="499390"/>
            </a:xfrm>
            <a:prstGeom prst="rect">
              <a:avLst/>
            </a:prstGeom>
          </p:spPr>
          <p:txBody>
            <a:bodyPr lIns="0" tIns="0" rIns="0" bIns="0" rtlCol="0" anchor="t">
              <a:spAutoFit/>
            </a:bodyPr>
            <a:lstStyle/>
            <a:p>
              <a:pPr algn="r">
                <a:lnSpc>
                  <a:spcPts val="2112"/>
                </a:lnSpc>
              </a:pPr>
              <a:r>
                <a:rPr lang="en-US" sz="2400" b="1" i="1" dirty="0">
                  <a:solidFill>
                    <a:srgbClr val="F6F6F6"/>
                  </a:solidFill>
                  <a:latin typeface="Assistant Regular Bold"/>
                  <a:ea typeface="Assistant Regular Bold"/>
                  <a:cs typeface="Assistant Regular Bold"/>
                  <a:sym typeface="Assistant Regular Bold"/>
                </a:rPr>
                <a:t>3</a:t>
              </a:r>
            </a:p>
          </p:txBody>
        </p:sp>
      </p:grpSp>
      <p:pic>
        <p:nvPicPr>
          <p:cNvPr id="15" name="Picture 14">
            <a:extLst>
              <a:ext uri="{FF2B5EF4-FFF2-40B4-BE49-F238E27FC236}">
                <a16:creationId xmlns:a16="http://schemas.microsoft.com/office/drawing/2014/main" id="{AC5AA8A8-76A9-71B2-A775-74A57EAB2A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36" y="1159597"/>
            <a:ext cx="12983564" cy="902148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427448" y="413036"/>
            <a:ext cx="2546301" cy="283026"/>
            <a:chOff x="0" y="66675"/>
            <a:chExt cx="3395068" cy="377368"/>
          </a:xfrm>
        </p:grpSpPr>
        <p:sp>
          <p:nvSpPr>
            <p:cNvPr id="3" name="AutoShape 3"/>
            <p:cNvSpPr/>
            <p:nvPr/>
          </p:nvSpPr>
          <p:spPr>
            <a:xfrm>
              <a:off x="0" y="217763"/>
              <a:ext cx="1619917" cy="50123"/>
            </a:xfrm>
            <a:prstGeom prst="rect">
              <a:avLst/>
            </a:prstGeom>
            <a:solidFill>
              <a:srgbClr val="F6F6F6"/>
            </a:solidFill>
          </p:spPr>
        </p:sp>
        <p:sp>
          <p:nvSpPr>
            <p:cNvPr id="4" name="TextBox 4"/>
            <p:cNvSpPr txBox="1"/>
            <p:nvPr/>
          </p:nvSpPr>
          <p:spPr>
            <a:xfrm>
              <a:off x="2077117" y="66675"/>
              <a:ext cx="1317951" cy="377368"/>
            </a:xfrm>
            <a:prstGeom prst="rect">
              <a:avLst/>
            </a:prstGeom>
          </p:spPr>
          <p:txBody>
            <a:bodyPr lIns="0" tIns="0" rIns="0" bIns="0" rtlCol="0" anchor="t">
              <a:spAutoFit/>
            </a:bodyPr>
            <a:lstStyle/>
            <a:p>
              <a:pPr algn="r">
                <a:lnSpc>
                  <a:spcPts val="2112"/>
                </a:lnSpc>
              </a:pPr>
              <a:r>
                <a:rPr lang="en-US" sz="2400" b="1" i="1" dirty="0">
                  <a:solidFill>
                    <a:srgbClr val="F6F6F6"/>
                  </a:solidFill>
                  <a:latin typeface="Assistant Regular Bold"/>
                  <a:ea typeface="Assistant Regular Bold"/>
                  <a:cs typeface="Assistant Regular Bold"/>
                  <a:sym typeface="Assistant Regular Bold"/>
                </a:rPr>
                <a:t>4</a:t>
              </a:r>
            </a:p>
          </p:txBody>
        </p:sp>
      </p:grpSp>
      <p:sp>
        <p:nvSpPr>
          <p:cNvPr id="5" name="Freeform 5"/>
          <p:cNvSpPr/>
          <p:nvPr/>
        </p:nvSpPr>
        <p:spPr>
          <a:xfrm>
            <a:off x="150922" y="1403127"/>
            <a:ext cx="9717936" cy="5099215"/>
          </a:xfrm>
          <a:custGeom>
            <a:avLst/>
            <a:gdLst/>
            <a:ahLst/>
            <a:cxnLst/>
            <a:rect l="l" t="t" r="r" b="b"/>
            <a:pathLst>
              <a:path w="9717936" h="5099215">
                <a:moveTo>
                  <a:pt x="0" y="0"/>
                </a:moveTo>
                <a:lnTo>
                  <a:pt x="9717936" y="0"/>
                </a:lnTo>
                <a:lnTo>
                  <a:pt x="9717936" y="5099214"/>
                </a:lnTo>
                <a:lnTo>
                  <a:pt x="0" y="5099214"/>
                </a:lnTo>
                <a:lnTo>
                  <a:pt x="0" y="0"/>
                </a:lnTo>
                <a:close/>
              </a:path>
            </a:pathLst>
          </a:custGeom>
          <a:blipFill>
            <a:blip r:embed="rId2"/>
            <a:stretch>
              <a:fillRect l="-1429" r="-1429"/>
            </a:stretch>
          </a:blipFill>
        </p:spPr>
      </p:sp>
      <p:sp>
        <p:nvSpPr>
          <p:cNvPr id="6" name="TextBox 6"/>
          <p:cNvSpPr txBox="1"/>
          <p:nvPr/>
        </p:nvSpPr>
        <p:spPr>
          <a:xfrm>
            <a:off x="150922" y="309234"/>
            <a:ext cx="9567014" cy="836063"/>
          </a:xfrm>
          <a:prstGeom prst="rect">
            <a:avLst/>
          </a:prstGeom>
        </p:spPr>
        <p:txBody>
          <a:bodyPr lIns="0" tIns="0" rIns="0" bIns="0" rtlCol="0" anchor="t">
            <a:spAutoFit/>
          </a:bodyPr>
          <a:lstStyle/>
          <a:p>
            <a:pPr algn="l">
              <a:lnSpc>
                <a:spcPts val="7039"/>
              </a:lnSpc>
            </a:pPr>
            <a:r>
              <a:rPr lang="en-US" sz="5400" b="1" dirty="0">
                <a:solidFill>
                  <a:srgbClr val="F6F6F6"/>
                </a:solidFill>
                <a:latin typeface="Inter Bold"/>
                <a:ea typeface="Inter Bold"/>
                <a:cs typeface="Inter Bold"/>
                <a:sym typeface="Inter Bold"/>
              </a:rPr>
              <a:t>STRUCTURE OF TABLE</a:t>
            </a:r>
          </a:p>
        </p:txBody>
      </p:sp>
      <p:sp>
        <p:nvSpPr>
          <p:cNvPr id="7" name="TextBox 7"/>
          <p:cNvSpPr txBox="1"/>
          <p:nvPr/>
        </p:nvSpPr>
        <p:spPr>
          <a:xfrm>
            <a:off x="10032187" y="1326927"/>
            <a:ext cx="2625923" cy="573405"/>
          </a:xfrm>
          <a:prstGeom prst="rect">
            <a:avLst/>
          </a:prstGeom>
        </p:spPr>
        <p:txBody>
          <a:bodyPr lIns="0" tIns="0" rIns="0" bIns="0" rtlCol="0" anchor="t">
            <a:spAutoFit/>
          </a:bodyPr>
          <a:lstStyle/>
          <a:p>
            <a:pPr algn="ctr">
              <a:lnSpc>
                <a:spcPts val="4620"/>
              </a:lnSpc>
              <a:spcBef>
                <a:spcPct val="0"/>
              </a:spcBef>
            </a:pPr>
            <a:r>
              <a:rPr lang="en-US" sz="3300" b="1">
                <a:solidFill>
                  <a:srgbClr val="F6F6F6"/>
                </a:solidFill>
                <a:latin typeface="Inter Bold"/>
                <a:ea typeface="Inter Bold"/>
                <a:cs typeface="Inter Bold"/>
                <a:sym typeface="Inter Bold"/>
              </a:rPr>
              <a:t>Owner Table</a:t>
            </a:r>
          </a:p>
        </p:txBody>
      </p:sp>
      <p:sp>
        <p:nvSpPr>
          <p:cNvPr id="8" name="TextBox 8"/>
          <p:cNvSpPr txBox="1"/>
          <p:nvPr/>
        </p:nvSpPr>
        <p:spPr>
          <a:xfrm>
            <a:off x="10032187" y="2134848"/>
            <a:ext cx="8255813" cy="1526219"/>
          </a:xfrm>
          <a:prstGeom prst="rect">
            <a:avLst/>
          </a:prstGeom>
        </p:spPr>
        <p:txBody>
          <a:bodyPr lIns="0" tIns="0" rIns="0" bIns="0" rtlCol="0" anchor="t">
            <a:spAutoFit/>
          </a:bodyPr>
          <a:lstStyle/>
          <a:p>
            <a:pPr algn="l">
              <a:lnSpc>
                <a:spcPts val="4077"/>
              </a:lnSpc>
              <a:spcBef>
                <a:spcPct val="0"/>
              </a:spcBef>
            </a:pPr>
            <a:r>
              <a:rPr lang="en-US" sz="2912" dirty="0">
                <a:solidFill>
                  <a:srgbClr val="F6F6F6"/>
                </a:solidFill>
                <a:latin typeface="Inter"/>
                <a:ea typeface="Inter"/>
                <a:cs typeface="Inter"/>
                <a:sym typeface="Inter"/>
              </a:rPr>
              <a:t>This table Stores details of property owners, including </a:t>
            </a:r>
            <a:r>
              <a:rPr lang="en-US" sz="2900" dirty="0">
                <a:solidFill>
                  <a:srgbClr val="F6F6F6"/>
                </a:solidFill>
                <a:latin typeface="Inter"/>
                <a:ea typeface="Inter"/>
                <a:cs typeface="Inter"/>
                <a:sym typeface="Inter"/>
              </a:rPr>
              <a:t>their</a:t>
            </a:r>
            <a:r>
              <a:rPr lang="en-US" sz="2912" dirty="0">
                <a:solidFill>
                  <a:srgbClr val="F6F6F6"/>
                </a:solidFill>
                <a:latin typeface="Inter"/>
                <a:ea typeface="Inter"/>
                <a:cs typeface="Inter"/>
                <a:sym typeface="Inter"/>
              </a:rPr>
              <a:t> name and address. Helps track who owns each property.</a:t>
            </a:r>
          </a:p>
        </p:txBody>
      </p:sp>
      <p:sp>
        <p:nvSpPr>
          <p:cNvPr id="9" name="TextBox 9"/>
          <p:cNvSpPr txBox="1"/>
          <p:nvPr/>
        </p:nvSpPr>
        <p:spPr>
          <a:xfrm>
            <a:off x="10032187" y="3889667"/>
            <a:ext cx="4174808" cy="523875"/>
          </a:xfrm>
          <a:prstGeom prst="rect">
            <a:avLst/>
          </a:prstGeom>
        </p:spPr>
        <p:txBody>
          <a:bodyPr lIns="0" tIns="0" rIns="0" bIns="0" rtlCol="0" anchor="t">
            <a:spAutoFit/>
          </a:bodyPr>
          <a:lstStyle/>
          <a:p>
            <a:pPr algn="ctr">
              <a:lnSpc>
                <a:spcPts val="4200"/>
              </a:lnSpc>
              <a:spcBef>
                <a:spcPct val="0"/>
              </a:spcBef>
            </a:pPr>
            <a:r>
              <a:rPr lang="en-US" sz="3000">
                <a:solidFill>
                  <a:srgbClr val="F6F6F6"/>
                </a:solidFill>
                <a:latin typeface="Inter"/>
                <a:ea typeface="Inter"/>
                <a:cs typeface="Inter"/>
                <a:sym typeface="Inter"/>
              </a:rPr>
              <a:t>Syntax : Desc Owners;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583713" y="252738"/>
            <a:ext cx="2546301" cy="334963"/>
            <a:chOff x="0" y="85725"/>
            <a:chExt cx="3395068" cy="446618"/>
          </a:xfrm>
        </p:grpSpPr>
        <p:sp>
          <p:nvSpPr>
            <p:cNvPr id="3" name="AutoShape 3"/>
            <p:cNvSpPr/>
            <p:nvPr/>
          </p:nvSpPr>
          <p:spPr>
            <a:xfrm>
              <a:off x="0" y="254000"/>
              <a:ext cx="1619917" cy="50123"/>
            </a:xfrm>
            <a:prstGeom prst="rect">
              <a:avLst/>
            </a:prstGeom>
            <a:solidFill>
              <a:srgbClr val="F6F6F6"/>
            </a:solidFill>
          </p:spPr>
        </p:sp>
        <p:sp>
          <p:nvSpPr>
            <p:cNvPr id="4" name="TextBox 4"/>
            <p:cNvSpPr txBox="1"/>
            <p:nvPr/>
          </p:nvSpPr>
          <p:spPr>
            <a:xfrm>
              <a:off x="2077117" y="85725"/>
              <a:ext cx="1317951" cy="446618"/>
            </a:xfrm>
            <a:prstGeom prst="rect">
              <a:avLst/>
            </a:prstGeom>
          </p:spPr>
          <p:txBody>
            <a:bodyPr lIns="0" tIns="0" rIns="0" bIns="0" rtlCol="0" anchor="t">
              <a:spAutoFit/>
            </a:bodyPr>
            <a:lstStyle/>
            <a:p>
              <a:pPr algn="r">
                <a:lnSpc>
                  <a:spcPts val="2464"/>
                </a:lnSpc>
              </a:pPr>
              <a:r>
                <a:rPr lang="en-US" sz="2800" b="1" i="1" dirty="0">
                  <a:solidFill>
                    <a:srgbClr val="F6F6F6"/>
                  </a:solidFill>
                  <a:latin typeface="Assistant Regular Bold" panose="020B0604020202020204" charset="-79"/>
                  <a:ea typeface="Assistant Regular"/>
                  <a:cs typeface="Assistant Regular Bold" panose="020B0604020202020204" charset="-79"/>
                  <a:sym typeface="Assistant Regular"/>
                </a:rPr>
                <a:t>5</a:t>
              </a:r>
            </a:p>
          </p:txBody>
        </p:sp>
      </p:grpSp>
      <p:sp>
        <p:nvSpPr>
          <p:cNvPr id="6" name="TextBox 6"/>
          <p:cNvSpPr txBox="1"/>
          <p:nvPr/>
        </p:nvSpPr>
        <p:spPr>
          <a:xfrm>
            <a:off x="143138" y="350751"/>
            <a:ext cx="9506863" cy="903389"/>
          </a:xfrm>
          <a:prstGeom prst="rect">
            <a:avLst/>
          </a:prstGeom>
        </p:spPr>
        <p:txBody>
          <a:bodyPr lIns="0" tIns="0" rIns="0" bIns="0" rtlCol="0" anchor="t">
            <a:spAutoFit/>
          </a:bodyPr>
          <a:lstStyle/>
          <a:p>
            <a:pPr algn="l">
              <a:lnSpc>
                <a:spcPts val="7680"/>
              </a:lnSpc>
            </a:pPr>
            <a:r>
              <a:rPr lang="en-US" sz="5400" b="1" dirty="0">
                <a:solidFill>
                  <a:srgbClr val="F6F6F6"/>
                </a:solidFill>
                <a:latin typeface="Inter Bold"/>
                <a:ea typeface="Inter Bold"/>
                <a:cs typeface="Inter Bold"/>
                <a:sym typeface="Inter Bold"/>
              </a:rPr>
              <a:t>STRUCTURE OF TABLE</a:t>
            </a:r>
          </a:p>
        </p:txBody>
      </p:sp>
      <p:sp>
        <p:nvSpPr>
          <p:cNvPr id="7" name="TextBox 7"/>
          <p:cNvSpPr txBox="1"/>
          <p:nvPr/>
        </p:nvSpPr>
        <p:spPr>
          <a:xfrm>
            <a:off x="10372788" y="1614338"/>
            <a:ext cx="3495612" cy="541943"/>
          </a:xfrm>
          <a:prstGeom prst="rect">
            <a:avLst/>
          </a:prstGeom>
        </p:spPr>
        <p:txBody>
          <a:bodyPr wrap="square" lIns="0" tIns="0" rIns="0" bIns="0" rtlCol="0" anchor="t">
            <a:spAutoFit/>
          </a:bodyPr>
          <a:lstStyle/>
          <a:p>
            <a:pPr algn="ctr">
              <a:lnSpc>
                <a:spcPts val="4620"/>
              </a:lnSpc>
              <a:spcBef>
                <a:spcPct val="0"/>
              </a:spcBef>
            </a:pPr>
            <a:r>
              <a:rPr lang="en-US" sz="3300" b="1" dirty="0">
                <a:solidFill>
                  <a:srgbClr val="F6F6F6"/>
                </a:solidFill>
                <a:latin typeface="Inter Bold"/>
                <a:ea typeface="Inter Bold"/>
                <a:cs typeface="Inter Bold"/>
                <a:sym typeface="Inter Bold"/>
              </a:rPr>
              <a:t>Properties Table</a:t>
            </a:r>
          </a:p>
        </p:txBody>
      </p:sp>
      <p:sp>
        <p:nvSpPr>
          <p:cNvPr id="8" name="TextBox 8"/>
          <p:cNvSpPr txBox="1"/>
          <p:nvPr/>
        </p:nvSpPr>
        <p:spPr>
          <a:xfrm>
            <a:off x="10372788" y="2426262"/>
            <a:ext cx="8255813" cy="2040569"/>
          </a:xfrm>
          <a:prstGeom prst="rect">
            <a:avLst/>
          </a:prstGeom>
        </p:spPr>
        <p:txBody>
          <a:bodyPr lIns="0" tIns="0" rIns="0" bIns="0" rtlCol="0" anchor="t">
            <a:spAutoFit/>
          </a:bodyPr>
          <a:lstStyle/>
          <a:p>
            <a:pPr algn="l">
              <a:lnSpc>
                <a:spcPts val="4077"/>
              </a:lnSpc>
              <a:spcBef>
                <a:spcPct val="0"/>
              </a:spcBef>
            </a:pPr>
            <a:r>
              <a:rPr lang="en-US" sz="2912">
                <a:solidFill>
                  <a:srgbClr val="F6F6F6"/>
                </a:solidFill>
                <a:latin typeface="Inter"/>
                <a:ea typeface="Inter"/>
                <a:cs typeface="Inter"/>
                <a:sym typeface="Inter"/>
              </a:rPr>
              <a:t>This table Contains information about properties like location, size, and number of rooms. Used for listing and managing real estate.</a:t>
            </a:r>
          </a:p>
        </p:txBody>
      </p:sp>
      <p:sp>
        <p:nvSpPr>
          <p:cNvPr id="9" name="TextBox 9"/>
          <p:cNvSpPr txBox="1"/>
          <p:nvPr/>
        </p:nvSpPr>
        <p:spPr>
          <a:xfrm>
            <a:off x="10372788" y="4695431"/>
            <a:ext cx="4757738" cy="523875"/>
          </a:xfrm>
          <a:prstGeom prst="rect">
            <a:avLst/>
          </a:prstGeom>
        </p:spPr>
        <p:txBody>
          <a:bodyPr lIns="0" tIns="0" rIns="0" bIns="0" rtlCol="0" anchor="t">
            <a:spAutoFit/>
          </a:bodyPr>
          <a:lstStyle/>
          <a:p>
            <a:pPr algn="ctr">
              <a:lnSpc>
                <a:spcPts val="4200"/>
              </a:lnSpc>
              <a:spcBef>
                <a:spcPct val="0"/>
              </a:spcBef>
            </a:pPr>
            <a:r>
              <a:rPr lang="en-US" sz="3000">
                <a:solidFill>
                  <a:srgbClr val="F6F6F6"/>
                </a:solidFill>
                <a:latin typeface="Inter"/>
                <a:ea typeface="Inter"/>
                <a:cs typeface="Inter"/>
                <a:sym typeface="Inter"/>
              </a:rPr>
              <a:t>Syntax : Desc Properties ; </a:t>
            </a:r>
          </a:p>
        </p:txBody>
      </p:sp>
      <p:pic>
        <p:nvPicPr>
          <p:cNvPr id="11" name="Picture 10">
            <a:extLst>
              <a:ext uri="{FF2B5EF4-FFF2-40B4-BE49-F238E27FC236}">
                <a16:creationId xmlns:a16="http://schemas.microsoft.com/office/drawing/2014/main" id="{0E738D05-60CF-6D1C-CD37-7D26ED19D3C6}"/>
              </a:ext>
            </a:extLst>
          </p:cNvPr>
          <p:cNvPicPr>
            <a:picLocks noChangeAspect="1"/>
          </p:cNvPicPr>
          <p:nvPr/>
        </p:nvPicPr>
        <p:blipFill>
          <a:blip r:embed="rId2">
            <a:extLst>
              <a:ext uri="{28A0092B-C50C-407E-A947-70E740481C1C}">
                <a14:useLocalDpi xmlns:a14="http://schemas.microsoft.com/office/drawing/2010/main" val="0"/>
              </a:ext>
            </a:extLst>
          </a:blip>
          <a:srcRect r="19167"/>
          <a:stretch/>
        </p:blipFill>
        <p:spPr>
          <a:xfrm>
            <a:off x="175092" y="1447199"/>
            <a:ext cx="10035707" cy="575370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538300" y="388979"/>
            <a:ext cx="2546301" cy="334963"/>
            <a:chOff x="0" y="85725"/>
            <a:chExt cx="3395068" cy="446618"/>
          </a:xfrm>
        </p:grpSpPr>
        <p:sp>
          <p:nvSpPr>
            <p:cNvPr id="3" name="AutoShape 3"/>
            <p:cNvSpPr/>
            <p:nvPr/>
          </p:nvSpPr>
          <p:spPr>
            <a:xfrm>
              <a:off x="0" y="254000"/>
              <a:ext cx="1619917" cy="50123"/>
            </a:xfrm>
            <a:prstGeom prst="rect">
              <a:avLst/>
            </a:prstGeom>
            <a:solidFill>
              <a:srgbClr val="F6F6F6"/>
            </a:solidFill>
          </p:spPr>
        </p:sp>
        <p:sp>
          <p:nvSpPr>
            <p:cNvPr id="4" name="TextBox 4"/>
            <p:cNvSpPr txBox="1"/>
            <p:nvPr/>
          </p:nvSpPr>
          <p:spPr>
            <a:xfrm>
              <a:off x="2077117" y="85725"/>
              <a:ext cx="1317951" cy="446618"/>
            </a:xfrm>
            <a:prstGeom prst="rect">
              <a:avLst/>
            </a:prstGeom>
          </p:spPr>
          <p:txBody>
            <a:bodyPr lIns="0" tIns="0" rIns="0" bIns="0" rtlCol="0" anchor="t">
              <a:spAutoFit/>
            </a:bodyPr>
            <a:lstStyle/>
            <a:p>
              <a:pPr algn="r">
                <a:lnSpc>
                  <a:spcPts val="2464"/>
                </a:lnSpc>
              </a:pPr>
              <a:r>
                <a:rPr lang="en-US" sz="2800" b="1" i="1" dirty="0">
                  <a:solidFill>
                    <a:srgbClr val="F6F6F6"/>
                  </a:solidFill>
                  <a:latin typeface="Assistant Regular Bold" panose="020B0604020202020204" charset="-79"/>
                  <a:ea typeface="Assistant Regular"/>
                  <a:cs typeface="Assistant Regular Bold" panose="020B0604020202020204" charset="-79"/>
                  <a:sym typeface="Assistant Regular"/>
                </a:rPr>
                <a:t>6</a:t>
              </a:r>
            </a:p>
          </p:txBody>
        </p:sp>
      </p:grpSp>
      <p:sp>
        <p:nvSpPr>
          <p:cNvPr id="6" name="TextBox 6"/>
          <p:cNvSpPr txBox="1"/>
          <p:nvPr/>
        </p:nvSpPr>
        <p:spPr>
          <a:xfrm>
            <a:off x="143138" y="178919"/>
            <a:ext cx="9529569" cy="903389"/>
          </a:xfrm>
          <a:prstGeom prst="rect">
            <a:avLst/>
          </a:prstGeom>
        </p:spPr>
        <p:txBody>
          <a:bodyPr lIns="0" tIns="0" rIns="0" bIns="0" rtlCol="0" anchor="t">
            <a:spAutoFit/>
          </a:bodyPr>
          <a:lstStyle/>
          <a:p>
            <a:pPr algn="l">
              <a:lnSpc>
                <a:spcPts val="7680"/>
              </a:lnSpc>
            </a:pPr>
            <a:r>
              <a:rPr lang="en-US" sz="5400" b="1" dirty="0">
                <a:solidFill>
                  <a:srgbClr val="F6F6F6"/>
                </a:solidFill>
                <a:latin typeface="Inter Bold"/>
                <a:ea typeface="Inter Bold"/>
                <a:cs typeface="Inter Bold"/>
                <a:sym typeface="Inter Bold"/>
              </a:rPr>
              <a:t>STRUCTURE OF TABLE</a:t>
            </a:r>
          </a:p>
        </p:txBody>
      </p:sp>
      <p:sp>
        <p:nvSpPr>
          <p:cNvPr id="7" name="TextBox 7"/>
          <p:cNvSpPr txBox="1"/>
          <p:nvPr/>
        </p:nvSpPr>
        <p:spPr>
          <a:xfrm>
            <a:off x="10591800" y="1405147"/>
            <a:ext cx="2368748" cy="573405"/>
          </a:xfrm>
          <a:prstGeom prst="rect">
            <a:avLst/>
          </a:prstGeom>
        </p:spPr>
        <p:txBody>
          <a:bodyPr lIns="0" tIns="0" rIns="0" bIns="0" rtlCol="0" anchor="t">
            <a:spAutoFit/>
          </a:bodyPr>
          <a:lstStyle/>
          <a:p>
            <a:pPr algn="ctr">
              <a:lnSpc>
                <a:spcPts val="4620"/>
              </a:lnSpc>
              <a:spcBef>
                <a:spcPct val="0"/>
              </a:spcBef>
            </a:pPr>
            <a:r>
              <a:rPr lang="en-US" sz="3300" b="1" dirty="0">
                <a:solidFill>
                  <a:srgbClr val="F6F6F6"/>
                </a:solidFill>
                <a:latin typeface="Inter Bold"/>
                <a:ea typeface="Inter Bold"/>
                <a:cs typeface="Inter Bold"/>
                <a:sym typeface="Inter Bold"/>
              </a:rPr>
              <a:t>Sales Table</a:t>
            </a:r>
          </a:p>
        </p:txBody>
      </p:sp>
      <p:sp>
        <p:nvSpPr>
          <p:cNvPr id="8" name="TextBox 8"/>
          <p:cNvSpPr txBox="1"/>
          <p:nvPr/>
        </p:nvSpPr>
        <p:spPr>
          <a:xfrm>
            <a:off x="10668000" y="2216525"/>
            <a:ext cx="7413567" cy="1526219"/>
          </a:xfrm>
          <a:prstGeom prst="rect">
            <a:avLst/>
          </a:prstGeom>
        </p:spPr>
        <p:txBody>
          <a:bodyPr lIns="0" tIns="0" rIns="0" bIns="0" rtlCol="0" anchor="t">
            <a:spAutoFit/>
          </a:bodyPr>
          <a:lstStyle/>
          <a:p>
            <a:pPr algn="l">
              <a:lnSpc>
                <a:spcPts val="4077"/>
              </a:lnSpc>
              <a:spcBef>
                <a:spcPct val="0"/>
              </a:spcBef>
            </a:pPr>
            <a:r>
              <a:rPr lang="en-US" sz="2912" dirty="0">
                <a:solidFill>
                  <a:srgbClr val="F6F6F6"/>
                </a:solidFill>
                <a:latin typeface="Inter"/>
                <a:ea typeface="Inter"/>
                <a:cs typeface="Inter"/>
                <a:sym typeface="Inter"/>
              </a:rPr>
              <a:t>This table Keeps records of property sales, including sale date and price. Useful for tracking transaction history.</a:t>
            </a:r>
          </a:p>
        </p:txBody>
      </p:sp>
      <p:sp>
        <p:nvSpPr>
          <p:cNvPr id="9" name="TextBox 9"/>
          <p:cNvSpPr txBox="1"/>
          <p:nvPr/>
        </p:nvSpPr>
        <p:spPr>
          <a:xfrm>
            <a:off x="10668000" y="3971344"/>
            <a:ext cx="3754279" cy="523875"/>
          </a:xfrm>
          <a:prstGeom prst="rect">
            <a:avLst/>
          </a:prstGeom>
        </p:spPr>
        <p:txBody>
          <a:bodyPr lIns="0" tIns="0" rIns="0" bIns="0" rtlCol="0" anchor="t">
            <a:spAutoFit/>
          </a:bodyPr>
          <a:lstStyle/>
          <a:p>
            <a:pPr algn="ctr">
              <a:lnSpc>
                <a:spcPts val="4200"/>
              </a:lnSpc>
              <a:spcBef>
                <a:spcPct val="0"/>
              </a:spcBef>
            </a:pPr>
            <a:r>
              <a:rPr lang="en-US" sz="3000" dirty="0">
                <a:solidFill>
                  <a:srgbClr val="F6F6F6"/>
                </a:solidFill>
                <a:latin typeface="Inter"/>
                <a:ea typeface="Inter"/>
                <a:cs typeface="Inter"/>
                <a:sym typeface="Inter"/>
              </a:rPr>
              <a:t>Syntax : Desc Sales; </a:t>
            </a:r>
          </a:p>
        </p:txBody>
      </p:sp>
      <p:pic>
        <p:nvPicPr>
          <p:cNvPr id="11" name="Picture 10">
            <a:extLst>
              <a:ext uri="{FF2B5EF4-FFF2-40B4-BE49-F238E27FC236}">
                <a16:creationId xmlns:a16="http://schemas.microsoft.com/office/drawing/2014/main" id="{B1342D4F-C6A2-1C0C-AC3F-06E01A6404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138" y="1517756"/>
            <a:ext cx="10143862" cy="598794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649649" y="230033"/>
            <a:ext cx="2333551" cy="334963"/>
            <a:chOff x="0" y="85726"/>
            <a:chExt cx="3111401" cy="446618"/>
          </a:xfrm>
        </p:grpSpPr>
        <p:sp>
          <p:nvSpPr>
            <p:cNvPr id="3" name="AutoShape 3"/>
            <p:cNvSpPr/>
            <p:nvPr/>
          </p:nvSpPr>
          <p:spPr>
            <a:xfrm>
              <a:off x="0" y="254000"/>
              <a:ext cx="1619917" cy="50123"/>
            </a:xfrm>
            <a:prstGeom prst="rect">
              <a:avLst/>
            </a:prstGeom>
            <a:solidFill>
              <a:srgbClr val="F6F6F6"/>
            </a:solidFill>
          </p:spPr>
        </p:sp>
        <p:sp>
          <p:nvSpPr>
            <p:cNvPr id="4" name="TextBox 4"/>
            <p:cNvSpPr txBox="1"/>
            <p:nvPr/>
          </p:nvSpPr>
          <p:spPr>
            <a:xfrm>
              <a:off x="2077117" y="85726"/>
              <a:ext cx="1034284" cy="446618"/>
            </a:xfrm>
            <a:prstGeom prst="rect">
              <a:avLst/>
            </a:prstGeom>
          </p:spPr>
          <p:txBody>
            <a:bodyPr wrap="square" lIns="0" tIns="0" rIns="0" bIns="0" rtlCol="0" anchor="t">
              <a:spAutoFit/>
            </a:bodyPr>
            <a:lstStyle/>
            <a:p>
              <a:pPr algn="r">
                <a:lnSpc>
                  <a:spcPts val="2464"/>
                </a:lnSpc>
              </a:pPr>
              <a:r>
                <a:rPr lang="en-US" sz="2800" b="1" i="1" dirty="0">
                  <a:solidFill>
                    <a:srgbClr val="F6F6F6"/>
                  </a:solidFill>
                  <a:latin typeface="Assistant Regular Bold" panose="020B0604020202020204" charset="-79"/>
                  <a:ea typeface="Assistant Regular"/>
                  <a:cs typeface="Assistant Regular Bold" panose="020B0604020202020204" charset="-79"/>
                  <a:sym typeface="Assistant Regular"/>
                </a:rPr>
                <a:t>7</a:t>
              </a:r>
            </a:p>
          </p:txBody>
        </p:sp>
      </p:grpSp>
      <p:grpSp>
        <p:nvGrpSpPr>
          <p:cNvPr id="5" name="Group 5"/>
          <p:cNvGrpSpPr/>
          <p:nvPr/>
        </p:nvGrpSpPr>
        <p:grpSpPr>
          <a:xfrm rot="-5400000">
            <a:off x="16880783" y="1221824"/>
            <a:ext cx="256486" cy="172453"/>
            <a:chOff x="0" y="0"/>
            <a:chExt cx="1930400" cy="1297940"/>
          </a:xfrm>
        </p:grpSpPr>
        <p:sp>
          <p:nvSpPr>
            <p:cNvPr id="6" name="Freeform 6"/>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2D3C5B"/>
            </a:solidFill>
          </p:spPr>
        </p:sp>
      </p:grpSp>
      <p:sp>
        <p:nvSpPr>
          <p:cNvPr id="7" name="Freeform 7"/>
          <p:cNvSpPr/>
          <p:nvPr/>
        </p:nvSpPr>
        <p:spPr>
          <a:xfrm>
            <a:off x="165844" y="1436294"/>
            <a:ext cx="9822493" cy="5297412"/>
          </a:xfrm>
          <a:custGeom>
            <a:avLst/>
            <a:gdLst/>
            <a:ahLst/>
            <a:cxnLst/>
            <a:rect l="l" t="t" r="r" b="b"/>
            <a:pathLst>
              <a:path w="9822493" h="5297412">
                <a:moveTo>
                  <a:pt x="0" y="0"/>
                </a:moveTo>
                <a:lnTo>
                  <a:pt x="9822494" y="0"/>
                </a:lnTo>
                <a:lnTo>
                  <a:pt x="9822494" y="5297411"/>
                </a:lnTo>
                <a:lnTo>
                  <a:pt x="0" y="5297411"/>
                </a:lnTo>
                <a:lnTo>
                  <a:pt x="0" y="0"/>
                </a:lnTo>
                <a:close/>
              </a:path>
            </a:pathLst>
          </a:custGeom>
          <a:blipFill>
            <a:blip r:embed="rId2"/>
            <a:stretch>
              <a:fillRect r="-7383" b="-3318"/>
            </a:stretch>
          </a:blipFill>
        </p:spPr>
      </p:sp>
      <p:sp>
        <p:nvSpPr>
          <p:cNvPr id="8" name="TextBox 8"/>
          <p:cNvSpPr txBox="1"/>
          <p:nvPr/>
        </p:nvSpPr>
        <p:spPr>
          <a:xfrm>
            <a:off x="165844" y="326976"/>
            <a:ext cx="9211675" cy="903389"/>
          </a:xfrm>
          <a:prstGeom prst="rect">
            <a:avLst/>
          </a:prstGeom>
        </p:spPr>
        <p:txBody>
          <a:bodyPr lIns="0" tIns="0" rIns="0" bIns="0" rtlCol="0" anchor="t">
            <a:spAutoFit/>
          </a:bodyPr>
          <a:lstStyle/>
          <a:p>
            <a:pPr algn="l">
              <a:lnSpc>
                <a:spcPts val="7680"/>
              </a:lnSpc>
            </a:pPr>
            <a:r>
              <a:rPr lang="en-US" sz="5400" b="1" dirty="0">
                <a:solidFill>
                  <a:srgbClr val="F6F6F6"/>
                </a:solidFill>
                <a:latin typeface="Inter Bold"/>
                <a:ea typeface="Inter Bold"/>
                <a:cs typeface="Inter Bold"/>
                <a:sym typeface="Inter Bold"/>
              </a:rPr>
              <a:t>STRUCTURE OF TABLE</a:t>
            </a:r>
          </a:p>
        </p:txBody>
      </p:sp>
      <p:sp>
        <p:nvSpPr>
          <p:cNvPr id="9" name="TextBox 9"/>
          <p:cNvSpPr txBox="1"/>
          <p:nvPr/>
        </p:nvSpPr>
        <p:spPr>
          <a:xfrm>
            <a:off x="10076272" y="1518681"/>
            <a:ext cx="3919657" cy="573405"/>
          </a:xfrm>
          <a:prstGeom prst="rect">
            <a:avLst/>
          </a:prstGeom>
        </p:spPr>
        <p:txBody>
          <a:bodyPr lIns="0" tIns="0" rIns="0" bIns="0" rtlCol="0" anchor="t">
            <a:spAutoFit/>
          </a:bodyPr>
          <a:lstStyle/>
          <a:p>
            <a:pPr algn="ctr">
              <a:lnSpc>
                <a:spcPts val="4620"/>
              </a:lnSpc>
              <a:spcBef>
                <a:spcPct val="0"/>
              </a:spcBef>
            </a:pPr>
            <a:r>
              <a:rPr lang="en-US" sz="3300" b="1">
                <a:solidFill>
                  <a:srgbClr val="F6F6F6"/>
                </a:solidFill>
                <a:latin typeface="Inter Bold"/>
                <a:ea typeface="Inter Bold"/>
                <a:cs typeface="Inter Bold"/>
                <a:sym typeface="Inter Bold"/>
              </a:rPr>
              <a:t>TaxRecords Table  </a:t>
            </a:r>
          </a:p>
        </p:txBody>
      </p:sp>
      <p:sp>
        <p:nvSpPr>
          <p:cNvPr id="10" name="TextBox 10"/>
          <p:cNvSpPr txBox="1"/>
          <p:nvPr/>
        </p:nvSpPr>
        <p:spPr>
          <a:xfrm>
            <a:off x="10168322" y="2330211"/>
            <a:ext cx="8119678" cy="1526219"/>
          </a:xfrm>
          <a:prstGeom prst="rect">
            <a:avLst/>
          </a:prstGeom>
        </p:spPr>
        <p:txBody>
          <a:bodyPr lIns="0" tIns="0" rIns="0" bIns="0" rtlCol="0" anchor="t">
            <a:spAutoFit/>
          </a:bodyPr>
          <a:lstStyle/>
          <a:p>
            <a:pPr algn="l">
              <a:lnSpc>
                <a:spcPts val="4077"/>
              </a:lnSpc>
              <a:spcBef>
                <a:spcPct val="0"/>
              </a:spcBef>
            </a:pPr>
            <a:r>
              <a:rPr lang="en-US" sz="2912" dirty="0">
                <a:solidFill>
                  <a:srgbClr val="F6F6F6"/>
                </a:solidFill>
                <a:latin typeface="Inter"/>
                <a:ea typeface="Inter"/>
                <a:cs typeface="Inter"/>
                <a:sym typeface="Inter"/>
              </a:rPr>
              <a:t>This table Maintains tax details of properties, including tax amount and district. Helps in managing property taxes.</a:t>
            </a:r>
          </a:p>
        </p:txBody>
      </p:sp>
      <p:sp>
        <p:nvSpPr>
          <p:cNvPr id="11" name="TextBox 11"/>
          <p:cNvSpPr txBox="1"/>
          <p:nvPr/>
        </p:nvSpPr>
        <p:spPr>
          <a:xfrm>
            <a:off x="10150197" y="4085029"/>
            <a:ext cx="4937403" cy="523875"/>
          </a:xfrm>
          <a:prstGeom prst="rect">
            <a:avLst/>
          </a:prstGeom>
        </p:spPr>
        <p:txBody>
          <a:bodyPr lIns="0" tIns="0" rIns="0" bIns="0" rtlCol="0" anchor="t">
            <a:spAutoFit/>
          </a:bodyPr>
          <a:lstStyle/>
          <a:p>
            <a:pPr algn="ctr">
              <a:lnSpc>
                <a:spcPts val="4200"/>
              </a:lnSpc>
              <a:spcBef>
                <a:spcPct val="0"/>
              </a:spcBef>
            </a:pPr>
            <a:r>
              <a:rPr lang="en-US" sz="3000" dirty="0">
                <a:solidFill>
                  <a:srgbClr val="F6F6F6"/>
                </a:solidFill>
                <a:latin typeface="Inter"/>
                <a:ea typeface="Inter"/>
                <a:cs typeface="Inter"/>
                <a:sym typeface="Inter"/>
              </a:rPr>
              <a:t>Syntax : Desc </a:t>
            </a:r>
            <a:r>
              <a:rPr lang="en-US" sz="3000" dirty="0" err="1">
                <a:solidFill>
                  <a:srgbClr val="F6F6F6"/>
                </a:solidFill>
                <a:latin typeface="Inter"/>
                <a:ea typeface="Inter"/>
                <a:cs typeface="Inter"/>
                <a:sym typeface="Inter"/>
              </a:rPr>
              <a:t>TaxRecords</a:t>
            </a:r>
            <a:r>
              <a:rPr lang="en-US" sz="3000" dirty="0">
                <a:solidFill>
                  <a:srgbClr val="F6F6F6"/>
                </a:solidFill>
                <a:latin typeface="Inter"/>
                <a:ea typeface="Inter"/>
                <a:cs typeface="Inter"/>
                <a:sym typeface="Inter"/>
              </a:rPr>
              <a: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582752" y="275552"/>
            <a:ext cx="2546301" cy="334963"/>
            <a:chOff x="0" y="85725"/>
            <a:chExt cx="3395068" cy="446618"/>
          </a:xfrm>
        </p:grpSpPr>
        <p:sp>
          <p:nvSpPr>
            <p:cNvPr id="3" name="AutoShape 3"/>
            <p:cNvSpPr/>
            <p:nvPr/>
          </p:nvSpPr>
          <p:spPr>
            <a:xfrm>
              <a:off x="0" y="254000"/>
              <a:ext cx="1619917" cy="50123"/>
            </a:xfrm>
            <a:prstGeom prst="rect">
              <a:avLst/>
            </a:prstGeom>
            <a:solidFill>
              <a:srgbClr val="F6F6F6"/>
            </a:solidFill>
          </p:spPr>
        </p:sp>
        <p:sp>
          <p:nvSpPr>
            <p:cNvPr id="4" name="TextBox 4"/>
            <p:cNvSpPr txBox="1"/>
            <p:nvPr/>
          </p:nvSpPr>
          <p:spPr>
            <a:xfrm>
              <a:off x="2077117" y="85725"/>
              <a:ext cx="1317951" cy="446618"/>
            </a:xfrm>
            <a:prstGeom prst="rect">
              <a:avLst/>
            </a:prstGeom>
          </p:spPr>
          <p:txBody>
            <a:bodyPr lIns="0" tIns="0" rIns="0" bIns="0" rtlCol="0" anchor="t">
              <a:spAutoFit/>
            </a:bodyPr>
            <a:lstStyle/>
            <a:p>
              <a:pPr algn="r">
                <a:lnSpc>
                  <a:spcPts val="2464"/>
                </a:lnSpc>
              </a:pPr>
              <a:r>
                <a:rPr lang="en-US" sz="2800" b="1" i="1" dirty="0">
                  <a:solidFill>
                    <a:srgbClr val="F6F6F6"/>
                  </a:solidFill>
                  <a:latin typeface="Assistant Regular Bold" panose="020B0604020202020204" charset="-79"/>
                  <a:ea typeface="Assistant Regular"/>
                  <a:cs typeface="Assistant Regular Bold" panose="020B0604020202020204" charset="-79"/>
                  <a:sym typeface="Assistant Regular"/>
                </a:rPr>
                <a:t>8</a:t>
              </a:r>
            </a:p>
          </p:txBody>
        </p:sp>
      </p:grpSp>
      <p:sp>
        <p:nvSpPr>
          <p:cNvPr id="6" name="TextBox 6"/>
          <p:cNvSpPr txBox="1"/>
          <p:nvPr/>
        </p:nvSpPr>
        <p:spPr>
          <a:xfrm>
            <a:off x="165844" y="411029"/>
            <a:ext cx="9211675" cy="903389"/>
          </a:xfrm>
          <a:prstGeom prst="rect">
            <a:avLst/>
          </a:prstGeom>
        </p:spPr>
        <p:txBody>
          <a:bodyPr lIns="0" tIns="0" rIns="0" bIns="0" rtlCol="0" anchor="t">
            <a:spAutoFit/>
          </a:bodyPr>
          <a:lstStyle/>
          <a:p>
            <a:pPr algn="l">
              <a:lnSpc>
                <a:spcPts val="7680"/>
              </a:lnSpc>
            </a:pPr>
            <a:r>
              <a:rPr lang="en-US" sz="5400" b="1" dirty="0">
                <a:solidFill>
                  <a:srgbClr val="F6F6F6"/>
                </a:solidFill>
                <a:latin typeface="Inter Bold"/>
                <a:ea typeface="Inter Bold"/>
                <a:cs typeface="Inter Bold"/>
                <a:sym typeface="Inter Bold"/>
              </a:rPr>
              <a:t>STRUCTURE OF TABLE</a:t>
            </a:r>
          </a:p>
        </p:txBody>
      </p:sp>
      <p:sp>
        <p:nvSpPr>
          <p:cNvPr id="7" name="TextBox 7"/>
          <p:cNvSpPr txBox="1"/>
          <p:nvPr/>
        </p:nvSpPr>
        <p:spPr>
          <a:xfrm>
            <a:off x="10177073" y="1745748"/>
            <a:ext cx="3650099" cy="541943"/>
          </a:xfrm>
          <a:prstGeom prst="rect">
            <a:avLst/>
          </a:prstGeom>
        </p:spPr>
        <p:txBody>
          <a:bodyPr lIns="0" tIns="0" rIns="0" bIns="0" rtlCol="0" anchor="t">
            <a:spAutoFit/>
          </a:bodyPr>
          <a:lstStyle/>
          <a:p>
            <a:pPr>
              <a:lnSpc>
                <a:spcPts val="4620"/>
              </a:lnSpc>
              <a:spcBef>
                <a:spcPct val="0"/>
              </a:spcBef>
            </a:pPr>
            <a:r>
              <a:rPr lang="en-US" sz="3300" b="1" dirty="0">
                <a:solidFill>
                  <a:srgbClr val="F6F6F6"/>
                </a:solidFill>
                <a:latin typeface="Inter Bold"/>
                <a:ea typeface="Inter Bold"/>
                <a:cs typeface="Inter Bold"/>
                <a:sym typeface="Inter Bold"/>
              </a:rPr>
              <a:t>Valuations Table  </a:t>
            </a:r>
          </a:p>
        </p:txBody>
      </p:sp>
      <p:sp>
        <p:nvSpPr>
          <p:cNvPr id="8" name="TextBox 8"/>
          <p:cNvSpPr txBox="1"/>
          <p:nvPr/>
        </p:nvSpPr>
        <p:spPr>
          <a:xfrm>
            <a:off x="10177073" y="2559489"/>
            <a:ext cx="7951980" cy="1526219"/>
          </a:xfrm>
          <a:prstGeom prst="rect">
            <a:avLst/>
          </a:prstGeom>
        </p:spPr>
        <p:txBody>
          <a:bodyPr lIns="0" tIns="0" rIns="0" bIns="0" rtlCol="0" anchor="t">
            <a:spAutoFit/>
          </a:bodyPr>
          <a:lstStyle/>
          <a:p>
            <a:pPr>
              <a:lnSpc>
                <a:spcPts val="4077"/>
              </a:lnSpc>
              <a:spcBef>
                <a:spcPct val="0"/>
              </a:spcBef>
            </a:pPr>
            <a:r>
              <a:rPr lang="en-US" sz="2912" dirty="0">
                <a:solidFill>
                  <a:srgbClr val="F6F6F6"/>
                </a:solidFill>
                <a:latin typeface="Inter"/>
                <a:ea typeface="Inter"/>
                <a:cs typeface="Inter"/>
                <a:sym typeface="Inter"/>
              </a:rPr>
              <a:t>This table Stores property valuation details, including land value and total worth. Helps in assessing property prices.</a:t>
            </a:r>
          </a:p>
        </p:txBody>
      </p:sp>
      <p:sp>
        <p:nvSpPr>
          <p:cNvPr id="9" name="TextBox 9"/>
          <p:cNvSpPr txBox="1"/>
          <p:nvPr/>
        </p:nvSpPr>
        <p:spPr>
          <a:xfrm>
            <a:off x="10210800" y="4314308"/>
            <a:ext cx="4662488" cy="494431"/>
          </a:xfrm>
          <a:prstGeom prst="rect">
            <a:avLst/>
          </a:prstGeom>
        </p:spPr>
        <p:txBody>
          <a:bodyPr lIns="0" tIns="0" rIns="0" bIns="0" rtlCol="0" anchor="t">
            <a:spAutoFit/>
          </a:bodyPr>
          <a:lstStyle/>
          <a:p>
            <a:pPr>
              <a:lnSpc>
                <a:spcPts val="4200"/>
              </a:lnSpc>
              <a:spcBef>
                <a:spcPct val="0"/>
              </a:spcBef>
            </a:pPr>
            <a:r>
              <a:rPr lang="en-US" sz="3000" dirty="0">
                <a:solidFill>
                  <a:srgbClr val="F6F6F6"/>
                </a:solidFill>
                <a:latin typeface="Inter"/>
                <a:ea typeface="Inter"/>
                <a:cs typeface="Inter"/>
                <a:sym typeface="Inter"/>
              </a:rPr>
              <a:t>Syntax : Desc Valuations ;</a:t>
            </a:r>
          </a:p>
        </p:txBody>
      </p:sp>
      <p:pic>
        <p:nvPicPr>
          <p:cNvPr id="11" name="Picture 10">
            <a:extLst>
              <a:ext uri="{FF2B5EF4-FFF2-40B4-BE49-F238E27FC236}">
                <a16:creationId xmlns:a16="http://schemas.microsoft.com/office/drawing/2014/main" id="{B55596BD-67D5-1D63-9FD2-D8D81A679B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844" y="1562100"/>
            <a:ext cx="9677400" cy="611645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492886" y="222132"/>
            <a:ext cx="2546301" cy="418592"/>
            <a:chOff x="0" y="0"/>
            <a:chExt cx="3395068" cy="558123"/>
          </a:xfrm>
        </p:grpSpPr>
        <p:sp>
          <p:nvSpPr>
            <p:cNvPr id="3" name="AutoShape 3"/>
            <p:cNvSpPr/>
            <p:nvPr/>
          </p:nvSpPr>
          <p:spPr>
            <a:xfrm>
              <a:off x="0" y="254000"/>
              <a:ext cx="1619917" cy="50123"/>
            </a:xfrm>
            <a:prstGeom prst="rect">
              <a:avLst/>
            </a:prstGeom>
            <a:solidFill>
              <a:srgbClr val="2D3C5B"/>
            </a:solidFill>
          </p:spPr>
        </p:sp>
        <p:sp>
          <p:nvSpPr>
            <p:cNvPr id="4" name="TextBox 4"/>
            <p:cNvSpPr txBox="1"/>
            <p:nvPr/>
          </p:nvSpPr>
          <p:spPr>
            <a:xfrm>
              <a:off x="2077117" y="85725"/>
              <a:ext cx="1317951" cy="472398"/>
            </a:xfrm>
            <a:prstGeom prst="rect">
              <a:avLst/>
            </a:prstGeom>
          </p:spPr>
          <p:txBody>
            <a:bodyPr lIns="0" tIns="0" rIns="0" bIns="0" rtlCol="0" anchor="t">
              <a:spAutoFit/>
            </a:bodyPr>
            <a:lstStyle/>
            <a:p>
              <a:pPr algn="r">
                <a:lnSpc>
                  <a:spcPts val="2464"/>
                </a:lnSpc>
              </a:pPr>
              <a:r>
                <a:rPr lang="en-US" sz="2800">
                  <a:solidFill>
                    <a:srgbClr val="2D3C5B"/>
                  </a:solidFill>
                  <a:latin typeface="Assistant Regular"/>
                  <a:ea typeface="Assistant Regular"/>
                  <a:cs typeface="Assistant Regular"/>
                  <a:sym typeface="Assistant Regular"/>
                </a:rPr>
                <a:t>13</a:t>
              </a:r>
            </a:p>
          </p:txBody>
        </p:sp>
      </p:grpSp>
      <p:sp>
        <p:nvSpPr>
          <p:cNvPr id="5" name="Freeform 5"/>
          <p:cNvSpPr/>
          <p:nvPr/>
        </p:nvSpPr>
        <p:spPr>
          <a:xfrm>
            <a:off x="143138" y="1306688"/>
            <a:ext cx="11361184" cy="6802114"/>
          </a:xfrm>
          <a:custGeom>
            <a:avLst/>
            <a:gdLst/>
            <a:ahLst/>
            <a:cxnLst/>
            <a:rect l="l" t="t" r="r" b="b"/>
            <a:pathLst>
              <a:path w="17977462" h="9643687">
                <a:moveTo>
                  <a:pt x="0" y="0"/>
                </a:moveTo>
                <a:lnTo>
                  <a:pt x="17977462" y="0"/>
                </a:lnTo>
                <a:lnTo>
                  <a:pt x="17977462" y="9643687"/>
                </a:lnTo>
                <a:lnTo>
                  <a:pt x="0" y="9643687"/>
                </a:lnTo>
                <a:lnTo>
                  <a:pt x="0" y="0"/>
                </a:lnTo>
                <a:close/>
              </a:path>
            </a:pathLst>
          </a:custGeom>
          <a:blipFill>
            <a:blip r:embed="rId2"/>
            <a:stretch>
              <a:fillRect t="-8600" b="-24592"/>
            </a:stretch>
          </a:blipFill>
        </p:spPr>
      </p:sp>
      <p:sp>
        <p:nvSpPr>
          <p:cNvPr id="7" name="TextBox 7"/>
          <p:cNvSpPr txBox="1"/>
          <p:nvPr/>
        </p:nvSpPr>
        <p:spPr>
          <a:xfrm>
            <a:off x="143138" y="212607"/>
            <a:ext cx="9211675" cy="903389"/>
          </a:xfrm>
          <a:prstGeom prst="rect">
            <a:avLst/>
          </a:prstGeom>
        </p:spPr>
        <p:txBody>
          <a:bodyPr lIns="0" tIns="0" rIns="0" bIns="0" rtlCol="0" anchor="t">
            <a:spAutoFit/>
          </a:bodyPr>
          <a:lstStyle/>
          <a:p>
            <a:pPr algn="l">
              <a:lnSpc>
                <a:spcPts val="7680"/>
              </a:lnSpc>
            </a:pPr>
            <a:r>
              <a:rPr lang="en-US" sz="5400" b="1" dirty="0">
                <a:solidFill>
                  <a:srgbClr val="F6F6F6"/>
                </a:solidFill>
                <a:latin typeface="Inter Bold"/>
                <a:ea typeface="Inter Bold"/>
                <a:cs typeface="Inter Bold"/>
                <a:sym typeface="Inter Bold"/>
              </a:rPr>
              <a:t>CONTENTS OF TABLE</a:t>
            </a:r>
          </a:p>
        </p:txBody>
      </p:sp>
      <p:sp>
        <p:nvSpPr>
          <p:cNvPr id="9" name="TextBox 8">
            <a:extLst>
              <a:ext uri="{FF2B5EF4-FFF2-40B4-BE49-F238E27FC236}">
                <a16:creationId xmlns:a16="http://schemas.microsoft.com/office/drawing/2014/main" id="{3B476D8B-FC16-ED27-BE51-3CB8878EF6BA}"/>
              </a:ext>
            </a:extLst>
          </p:cNvPr>
          <p:cNvSpPr txBox="1"/>
          <p:nvPr/>
        </p:nvSpPr>
        <p:spPr>
          <a:xfrm>
            <a:off x="12388351" y="2247900"/>
            <a:ext cx="4662373" cy="584775"/>
          </a:xfrm>
          <a:prstGeom prst="rect">
            <a:avLst/>
          </a:prstGeom>
          <a:noFill/>
        </p:spPr>
        <p:txBody>
          <a:bodyPr wrap="square">
            <a:spAutoFit/>
          </a:bodyPr>
          <a:lstStyle/>
          <a:p>
            <a:r>
              <a:rPr lang="en-US" sz="3200" b="1" dirty="0">
                <a:solidFill>
                  <a:srgbClr val="F6F6F6"/>
                </a:solidFill>
                <a:latin typeface="Inter Bold"/>
                <a:ea typeface="Inter Bold"/>
                <a:sym typeface="Inter Bold"/>
              </a:rPr>
              <a:t>Select * from Owners</a:t>
            </a:r>
            <a:endParaRPr lang="en-IN" sz="3200" dirty="0"/>
          </a:p>
        </p:txBody>
      </p:sp>
      <p:grpSp>
        <p:nvGrpSpPr>
          <p:cNvPr id="8" name="Group 2">
            <a:extLst>
              <a:ext uri="{FF2B5EF4-FFF2-40B4-BE49-F238E27FC236}">
                <a16:creationId xmlns:a16="http://schemas.microsoft.com/office/drawing/2014/main" id="{C243E19A-AABE-AC3E-9725-32E8C6925EDF}"/>
              </a:ext>
            </a:extLst>
          </p:cNvPr>
          <p:cNvGrpSpPr/>
          <p:nvPr/>
        </p:nvGrpSpPr>
        <p:grpSpPr>
          <a:xfrm>
            <a:off x="15316200" y="329338"/>
            <a:ext cx="2546301" cy="334963"/>
            <a:chOff x="0" y="85725"/>
            <a:chExt cx="3395068" cy="446618"/>
          </a:xfrm>
        </p:grpSpPr>
        <p:sp>
          <p:nvSpPr>
            <p:cNvPr id="10" name="AutoShape 3">
              <a:extLst>
                <a:ext uri="{FF2B5EF4-FFF2-40B4-BE49-F238E27FC236}">
                  <a16:creationId xmlns:a16="http://schemas.microsoft.com/office/drawing/2014/main" id="{0B628351-258A-9969-251E-72518AAE209D}"/>
                </a:ext>
              </a:extLst>
            </p:cNvPr>
            <p:cNvSpPr/>
            <p:nvPr/>
          </p:nvSpPr>
          <p:spPr>
            <a:xfrm>
              <a:off x="0" y="254000"/>
              <a:ext cx="1619917" cy="50123"/>
            </a:xfrm>
            <a:prstGeom prst="rect">
              <a:avLst/>
            </a:prstGeom>
            <a:solidFill>
              <a:srgbClr val="F6F6F6"/>
            </a:solidFill>
          </p:spPr>
        </p:sp>
        <p:sp>
          <p:nvSpPr>
            <p:cNvPr id="11" name="TextBox 4">
              <a:extLst>
                <a:ext uri="{FF2B5EF4-FFF2-40B4-BE49-F238E27FC236}">
                  <a16:creationId xmlns:a16="http://schemas.microsoft.com/office/drawing/2014/main" id="{C10CE4CB-2B61-E0C7-8B11-E903AC500D7E}"/>
                </a:ext>
              </a:extLst>
            </p:cNvPr>
            <p:cNvSpPr txBox="1"/>
            <p:nvPr/>
          </p:nvSpPr>
          <p:spPr>
            <a:xfrm>
              <a:off x="2077117" y="85725"/>
              <a:ext cx="1317951" cy="446618"/>
            </a:xfrm>
            <a:prstGeom prst="rect">
              <a:avLst/>
            </a:prstGeom>
          </p:spPr>
          <p:txBody>
            <a:bodyPr lIns="0" tIns="0" rIns="0" bIns="0" rtlCol="0" anchor="t">
              <a:spAutoFit/>
            </a:bodyPr>
            <a:lstStyle/>
            <a:p>
              <a:pPr algn="r">
                <a:lnSpc>
                  <a:spcPts val="2464"/>
                </a:lnSpc>
              </a:pPr>
              <a:r>
                <a:rPr lang="en-US" sz="2800" b="1" i="1" dirty="0">
                  <a:solidFill>
                    <a:srgbClr val="F6F6F6"/>
                  </a:solidFill>
                  <a:latin typeface="Assistant Regular Bold" panose="020B0604020202020204" charset="-79"/>
                  <a:ea typeface="Assistant Regular"/>
                  <a:cs typeface="Assistant Regular Bold" panose="020B0604020202020204" charset="-79"/>
                  <a:sym typeface="Assistant Regular"/>
                </a:rPr>
                <a:t>9</a:t>
              </a:r>
            </a:p>
          </p:txBody>
        </p:sp>
      </p:grpSp>
    </p:spTree>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TM04033923[[fn=Depth]]</Template>
  <TotalTime>243</TotalTime>
  <Words>773</Words>
  <Application>Microsoft Office PowerPoint</Application>
  <PresentationFormat>Custom</PresentationFormat>
  <Paragraphs>139</Paragraphs>
  <Slides>29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Inter</vt:lpstr>
      <vt:lpstr>Calibri</vt:lpstr>
      <vt:lpstr>Assistant Regular Bold</vt:lpstr>
      <vt:lpstr>Corbel</vt:lpstr>
      <vt:lpstr>Inter Bold</vt:lpstr>
      <vt:lpstr>Arial</vt:lpstr>
      <vt:lpstr>Assistant Regular</vt:lpstr>
      <vt:lpstr>Depth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Corporate Real Estate Listing Presentation</dc:title>
  <dc:creator>paras aware</dc:creator>
  <cp:lastModifiedBy>paras aware</cp:lastModifiedBy>
  <cp:revision>7</cp:revision>
  <dcterms:created xsi:type="dcterms:W3CDTF">2006-08-16T00:00:00Z</dcterms:created>
  <dcterms:modified xsi:type="dcterms:W3CDTF">2025-04-07T07:55:11Z</dcterms:modified>
  <dc:identifier>DAGht8fBeSM</dc:identifier>
</cp:coreProperties>
</file>